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handoutMasterIdLst>
    <p:handoutMasterId r:id="rId17"/>
  </p:handoutMasterIdLst>
  <p:sldIdLst>
    <p:sldId id="256" r:id="rId2"/>
    <p:sldId id="270" r:id="rId3"/>
    <p:sldId id="257" r:id="rId4"/>
    <p:sldId id="260" r:id="rId5"/>
    <p:sldId id="258" r:id="rId6"/>
    <p:sldId id="262" r:id="rId7"/>
    <p:sldId id="259" r:id="rId8"/>
    <p:sldId id="271" r:id="rId9"/>
    <p:sldId id="261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338EEC0-95E9-42C3-8499-30C848B27060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2093CC0-DAFE-4C45-9348-7B9DBEA1A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9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2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4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633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30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7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0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5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2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12EF1BB-A16B-49C3-8FD9-002DD82B98C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D851A5-B71E-4883-8947-C3332EB8D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energy/ligh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Light--hands-on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-What is Light?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165">
            <a:off x="517038" y="1534612"/>
            <a:ext cx="1828571" cy="224996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21185326">
            <a:off x="2322253" y="2483350"/>
            <a:ext cx="4165600" cy="2921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SWBAT-Explain </a:t>
            </a:r>
            <a:r>
              <a:rPr lang="en-US" sz="4000" dirty="0"/>
              <a:t>how light travels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opaque, transparent &amp; translucent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 smtClean="0"/>
              <a:t>Opaque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allows </a:t>
            </a:r>
            <a:r>
              <a:rPr lang="en-US" sz="2800" dirty="0" smtClean="0">
                <a:solidFill>
                  <a:srgbClr val="00B050"/>
                </a:solidFill>
              </a:rPr>
              <a:t>no</a:t>
            </a:r>
            <a:r>
              <a:rPr lang="en-US" sz="2800" dirty="0" smtClean="0"/>
              <a:t> light to pass through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Ex: table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0671" y="2063395"/>
            <a:ext cx="3310128" cy="576262"/>
          </a:xfrm>
        </p:spPr>
        <p:txBody>
          <a:bodyPr/>
          <a:lstStyle/>
          <a:p>
            <a:r>
              <a:rPr lang="en-US" sz="3200" u="sng" dirty="0" smtClean="0"/>
              <a:t>translucent</a:t>
            </a:r>
            <a:endParaRPr lang="en-US" sz="3200" u="sn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8002541" y="2692952"/>
            <a:ext cx="3310128" cy="27349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Allows </a:t>
            </a:r>
            <a:r>
              <a:rPr lang="en-US" sz="2800" dirty="0" smtClean="0">
                <a:solidFill>
                  <a:srgbClr val="00B050"/>
                </a:solidFill>
              </a:rPr>
              <a:t>nearly all </a:t>
            </a:r>
            <a:r>
              <a:rPr lang="en-US" sz="2800" dirty="0" smtClean="0"/>
              <a:t>light to pass through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Ex: glass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052785" y="2063395"/>
            <a:ext cx="3310128" cy="576262"/>
          </a:xfrm>
        </p:spPr>
        <p:txBody>
          <a:bodyPr/>
          <a:lstStyle/>
          <a:p>
            <a:r>
              <a:rPr lang="en-US" sz="3200" u="sng" dirty="0" smtClean="0"/>
              <a:t>transparent</a:t>
            </a:r>
            <a:endParaRPr lang="en-US" sz="32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4480671" y="2692952"/>
            <a:ext cx="3310128" cy="27349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Allows </a:t>
            </a:r>
            <a:r>
              <a:rPr lang="en-US" sz="3200" dirty="0" smtClean="0">
                <a:solidFill>
                  <a:srgbClr val="00B050"/>
                </a:solidFill>
              </a:rPr>
              <a:t>some</a:t>
            </a:r>
            <a:r>
              <a:rPr lang="en-US" sz="3200" dirty="0" smtClean="0"/>
              <a:t> light to pass through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Ex: wax paper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2143919" y="1175925"/>
            <a:ext cx="7848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The light from the Sun might look white, but it is a mixture of colors.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17850" y="633414"/>
            <a:ext cx="5111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Color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092326" y="2154654"/>
            <a:ext cx="77724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Each </a:t>
            </a:r>
            <a:r>
              <a:rPr lang="en-US" dirty="0" smtClean="0">
                <a:latin typeface="+mn-lt"/>
              </a:rPr>
              <a:t>color has a different </a:t>
            </a:r>
            <a:r>
              <a:rPr lang="en-US" i="1" dirty="0" smtClean="0">
                <a:latin typeface="+mn-lt"/>
              </a:rPr>
              <a:t>wavelength </a:t>
            </a:r>
            <a:r>
              <a:rPr lang="en-US" dirty="0" smtClean="0">
                <a:latin typeface="+mn-lt"/>
              </a:rPr>
              <a:t>length </a:t>
            </a:r>
            <a:endParaRPr lang="en-US" dirty="0">
              <a:latin typeface="+mn-lt"/>
            </a:endParaRP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2842419" y="3133383"/>
            <a:ext cx="6923881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Red </a:t>
            </a:r>
            <a:r>
              <a:rPr lang="en-US" dirty="0" smtClean="0">
                <a:latin typeface="+mn-lt"/>
              </a:rPr>
              <a:t>light=longest wavelengths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 smtClean="0">
                <a:latin typeface="+mn-lt"/>
              </a:rPr>
              <a:t>violet </a:t>
            </a:r>
            <a:r>
              <a:rPr lang="en-US" dirty="0">
                <a:latin typeface="+mn-lt"/>
              </a:rPr>
              <a:t>light </a:t>
            </a:r>
            <a:r>
              <a:rPr lang="en-US" dirty="0" smtClean="0">
                <a:latin typeface="+mn-lt"/>
              </a:rPr>
              <a:t>=shortest </a:t>
            </a:r>
            <a:r>
              <a:rPr lang="en-US" dirty="0">
                <a:latin typeface="+mn-lt"/>
              </a:rPr>
              <a:t>wavelengths. </a:t>
            </a:r>
          </a:p>
        </p:txBody>
      </p:sp>
    </p:spTree>
    <p:extLst>
      <p:ext uri="{BB962C8B-B14F-4D97-AF65-F5344CB8AC3E}">
        <p14:creationId xmlns:p14="http://schemas.microsoft.com/office/powerpoint/2010/main" val="415885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8" grpId="0"/>
      <p:bldP spid="1259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133600" y="1138998"/>
            <a:ext cx="7848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White light is separated into different colors when it passes through a prism.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7850" y="633414"/>
            <a:ext cx="5111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Color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133600" y="2088320"/>
            <a:ext cx="73152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The colors in white light range from red to violet. 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133600" y="2986846"/>
            <a:ext cx="79248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When light waves from all these colors enter the eye at the same time, the brain interprets the mixture as being white. </a:t>
            </a:r>
          </a:p>
        </p:txBody>
      </p:sp>
    </p:spTree>
    <p:extLst>
      <p:ext uri="{BB962C8B-B14F-4D97-AF65-F5344CB8AC3E}">
        <p14:creationId xmlns:p14="http://schemas.microsoft.com/office/powerpoint/2010/main" val="4562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2" grpId="0"/>
      <p:bldP spid="1269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117850" y="633414"/>
            <a:ext cx="6026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dirty="0">
                <a:solidFill>
                  <a:srgbClr val="FF0000"/>
                </a:solidFill>
                <a:latin typeface="+mj-lt"/>
              </a:rPr>
              <a:t>Why do objects have color?</a:t>
            </a: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2057400" y="1546226"/>
            <a:ext cx="79248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If an object </a:t>
            </a:r>
            <a:r>
              <a:rPr lang="en-US" i="1" dirty="0">
                <a:latin typeface="+mn-lt"/>
              </a:rPr>
              <a:t>reflects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red </a:t>
            </a:r>
            <a:r>
              <a:rPr lang="en-US" dirty="0">
                <a:latin typeface="+mn-lt"/>
              </a:rPr>
              <a:t>waves and absorbs all the other waves, it looks red.</a:t>
            </a: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057400" y="2879725"/>
            <a:ext cx="78486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>
                <a:latin typeface="+mn-lt"/>
              </a:rPr>
              <a:t>An object that </a:t>
            </a:r>
            <a:r>
              <a:rPr lang="en-US" i="1" dirty="0" smtClean="0">
                <a:latin typeface="+mn-lt"/>
              </a:rPr>
              <a:t>reflects 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all the light waves that strike it looks white, while one that reflects none of the light waves that strike it looks black. </a:t>
            </a:r>
          </a:p>
        </p:txBody>
      </p:sp>
    </p:spTree>
    <p:extLst>
      <p:ext uri="{BB962C8B-B14F-4D97-AF65-F5344CB8AC3E}">
        <p14:creationId xmlns:p14="http://schemas.microsoft.com/office/powerpoint/2010/main" val="153231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7" grpId="0"/>
      <p:bldP spid="194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395">
            <a:off x="10268057" y="4479424"/>
            <a:ext cx="1397824" cy="1749388"/>
          </a:xfrm>
          <a:prstGeom prst="rect">
            <a:avLst/>
          </a:prstGeom>
        </p:spPr>
      </p:pic>
      <p:pic>
        <p:nvPicPr>
          <p:cNvPr id="129034" name="Picture 10" descr="im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536">
            <a:off x="4551441" y="4572890"/>
            <a:ext cx="1758010" cy="156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3181"/>
            <a:ext cx="10394707" cy="1158140"/>
          </a:xfrm>
        </p:spPr>
        <p:txBody>
          <a:bodyPr/>
          <a:lstStyle/>
          <a:p>
            <a:pPr algn="ctr"/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288" y="1302208"/>
            <a:ext cx="4856158" cy="679994"/>
          </a:xfrm>
        </p:spPr>
        <p:txBody>
          <a:bodyPr/>
          <a:lstStyle/>
          <a:p>
            <a:r>
              <a:rPr lang="en-US" sz="3200" dirty="0" smtClean="0"/>
              <a:t>Primary </a:t>
            </a:r>
            <a:r>
              <a:rPr lang="en-US" sz="3200" u="sng" dirty="0" smtClean="0"/>
              <a:t>LIGHT</a:t>
            </a:r>
            <a:r>
              <a:rPr lang="en-US" sz="3200" dirty="0" smtClean="0"/>
              <a:t> colors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8170" y="1989227"/>
            <a:ext cx="5088712" cy="3675335"/>
          </a:xfrm>
        </p:spPr>
        <p:txBody>
          <a:bodyPr>
            <a:noAutofit/>
          </a:bodyPr>
          <a:lstStyle/>
          <a:p>
            <a:r>
              <a:rPr lang="en-US" sz="2800" dirty="0" smtClean="0"/>
              <a:t>Red, green and blue are known as primary colors</a:t>
            </a:r>
          </a:p>
          <a:p>
            <a:r>
              <a:rPr lang="en-US" sz="2800" dirty="0" smtClean="0"/>
              <a:t>Light of almost any color can be made by mixing different amounts of red, green and blue light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689178" y="1302208"/>
            <a:ext cx="4864491" cy="679994"/>
          </a:xfrm>
        </p:spPr>
        <p:txBody>
          <a:bodyPr/>
          <a:lstStyle/>
          <a:p>
            <a:r>
              <a:rPr lang="en-US" sz="3200" dirty="0" smtClean="0"/>
              <a:t>Primary </a:t>
            </a:r>
            <a:r>
              <a:rPr lang="en-US" sz="3200" u="sng" dirty="0" smtClean="0"/>
              <a:t>pigment</a:t>
            </a:r>
            <a:r>
              <a:rPr lang="en-US" sz="3200" dirty="0" smtClean="0"/>
              <a:t> colors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689178" y="1982202"/>
            <a:ext cx="5088713" cy="2512852"/>
          </a:xfrm>
        </p:spPr>
        <p:txBody>
          <a:bodyPr>
            <a:noAutofit/>
          </a:bodyPr>
          <a:lstStyle/>
          <a:p>
            <a:r>
              <a:rPr lang="en-US" sz="2800" dirty="0" smtClean="0"/>
              <a:t>Yellow, magenta and cyan are the primary pigment colors</a:t>
            </a:r>
          </a:p>
          <a:p>
            <a:r>
              <a:rPr lang="en-US" sz="2800" dirty="0" smtClean="0"/>
              <a:t>Primary Pigment colors  result when a pigment absorbs a primary light color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9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 colors vs. pigment colors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08200"/>
            <a:ext cx="70739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6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18228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Create </a:t>
            </a:r>
            <a:r>
              <a:rPr lang="en-US" sz="3200" dirty="0">
                <a:latin typeface="Arial Rounded MT Bold" panose="020F0704030504030204" pitchFamily="34" charset="0"/>
              </a:rPr>
              <a:t>a Venn Diagram comparing and contrasting TWO DIFFERENT types of waves you are familiar </a:t>
            </a:r>
            <a:r>
              <a:rPr lang="en-US" sz="3200" dirty="0" smtClean="0">
                <a:latin typeface="Arial Rounded MT Bold" panose="020F0704030504030204" pitchFamily="34" charset="0"/>
              </a:rPr>
              <a:t>with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435">
            <a:off x="435758" y="336496"/>
            <a:ext cx="2461863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is light?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11400" y="2063396"/>
            <a:ext cx="8769107" cy="3311189"/>
          </a:xfrm>
        </p:spPr>
        <p:txBody>
          <a:bodyPr>
            <a:normAutofit/>
          </a:bodyPr>
          <a:lstStyle/>
          <a:p>
            <a:pPr algn="r"/>
            <a:r>
              <a:rPr lang="en-US" sz="28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Light</a:t>
            </a:r>
            <a:r>
              <a:rPr lang="en-US" sz="2800" dirty="0" smtClean="0">
                <a:latin typeface="Arial Rounded MT Bold" panose="020F0704030504030204" pitchFamily="34" charset="0"/>
              </a:rPr>
              <a:t>-type of wave that carries energy</a:t>
            </a:r>
          </a:p>
          <a:p>
            <a:pPr algn="r"/>
            <a:r>
              <a:rPr lang="en-US" sz="28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Light ray- </a:t>
            </a:r>
            <a:r>
              <a:rPr lang="en-US" sz="2800" dirty="0" smtClean="0">
                <a:latin typeface="Arial Rounded MT Bold" panose="020F0704030504030204" pitchFamily="34" charset="0"/>
              </a:rPr>
              <a:t>narrow beam of light that travels in a straight line</a:t>
            </a:r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Brainpop</a:t>
            </a:r>
            <a:r>
              <a:rPr lang="en-US" dirty="0" smtClean="0"/>
              <a:t>- “Light”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hlinkClick r:id="rId2"/>
              </a:rPr>
              <a:t>Take notes while we watch the 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im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630">
            <a:off x="256943" y="3012590"/>
            <a:ext cx="1932741" cy="32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does light move/travel?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2" y="2074482"/>
            <a:ext cx="10648706" cy="364738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sz="3200" u="sng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Medium-</a:t>
            </a:r>
            <a:r>
              <a:rPr lang="en-US" sz="3200" dirty="0" smtClean="0">
                <a:latin typeface="Arial Rounded MT Bold" panose="020F0704030504030204" pitchFamily="34" charset="0"/>
              </a:rPr>
              <a:t>material through which a wave travels</a:t>
            </a:r>
          </a:p>
          <a:p>
            <a:pPr lvl="1" algn="r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Example-water wave travels through a medium of water</a:t>
            </a:r>
          </a:p>
          <a:p>
            <a:pPr algn="r"/>
            <a:r>
              <a:rPr lang="en-US" sz="3200" dirty="0" smtClean="0">
                <a:latin typeface="Arial Rounded MT Bold" panose="020F0704030504030204" pitchFamily="34" charset="0"/>
              </a:rPr>
              <a:t>Light does </a:t>
            </a:r>
            <a:r>
              <a:rPr lang="en-US" sz="3200" i="1" u="sng" dirty="0" smtClean="0">
                <a:latin typeface="Arial Rounded MT Bold" panose="020F0704030504030204" pitchFamily="34" charset="0"/>
              </a:rPr>
              <a:t>not</a:t>
            </a:r>
            <a:r>
              <a:rPr lang="en-US" sz="3200" u="sng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need a medium because it is an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electromagnetic wave</a:t>
            </a:r>
          </a:p>
          <a:p>
            <a:pPr algn="r"/>
            <a:r>
              <a:rPr lang="en-US" sz="3200" dirty="0" smtClean="0">
                <a:latin typeface="Arial Rounded MT Bold" panose="020F0704030504030204" pitchFamily="34" charset="0"/>
              </a:rPr>
              <a:t>Travels in all directions away from the light source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63" y="0"/>
            <a:ext cx="10396882" cy="1151965"/>
          </a:xfrm>
        </p:spPr>
        <p:txBody>
          <a:bodyPr/>
          <a:lstStyle/>
          <a:p>
            <a:pPr algn="r"/>
            <a:r>
              <a:rPr lang="en-US" dirty="0" smtClean="0"/>
              <a:t>Light &amp;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03586"/>
            <a:ext cx="10394707" cy="512379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Most objects do not give off light</a:t>
            </a:r>
          </a:p>
          <a:p>
            <a:r>
              <a:rPr lang="en-US" sz="3000" dirty="0" smtClean="0"/>
              <a:t>To see an object light waves must hit the object-bounce off the object into your eyes</a:t>
            </a:r>
          </a:p>
          <a:p>
            <a:r>
              <a:rPr lang="en-US" sz="3000" u="sng" dirty="0" smtClean="0">
                <a:solidFill>
                  <a:srgbClr val="FF0000"/>
                </a:solidFill>
              </a:rPr>
              <a:t>Reflection-</a:t>
            </a:r>
            <a:r>
              <a:rPr lang="en-US" sz="3000" dirty="0" smtClean="0"/>
              <a:t>light </a:t>
            </a:r>
            <a:r>
              <a:rPr lang="en-US" sz="3000" dirty="0"/>
              <a:t>striking an object and bouncing off </a:t>
            </a:r>
            <a:endParaRPr lang="en-US" sz="3000" u="sng" dirty="0" smtClean="0">
              <a:solidFill>
                <a:srgbClr val="FF0000"/>
              </a:solidFill>
            </a:endParaRPr>
          </a:p>
          <a:p>
            <a:r>
              <a:rPr lang="en-US" sz="3000" dirty="0" smtClean="0"/>
              <a:t>light </a:t>
            </a:r>
            <a:r>
              <a:rPr lang="en-US" sz="3000" dirty="0"/>
              <a:t>waves strike an </a:t>
            </a:r>
            <a:r>
              <a:rPr lang="en-US" sz="3000" dirty="0" smtClean="0"/>
              <a:t>object; waves can be-</a:t>
            </a:r>
          </a:p>
          <a:p>
            <a:pPr lvl="1"/>
            <a:r>
              <a:rPr lang="en-US" sz="3000" dirty="0" smtClean="0"/>
              <a:t>absorbed </a:t>
            </a:r>
            <a:r>
              <a:rPr lang="en-US" sz="3000" dirty="0"/>
              <a:t>by the </a:t>
            </a:r>
            <a:r>
              <a:rPr lang="en-US" sz="3000" dirty="0" smtClean="0"/>
              <a:t>object</a:t>
            </a:r>
          </a:p>
          <a:p>
            <a:pPr lvl="1"/>
            <a:r>
              <a:rPr lang="en-US" sz="3000" dirty="0" smtClean="0"/>
              <a:t>reflected </a:t>
            </a:r>
          </a:p>
          <a:p>
            <a:pPr lvl="1"/>
            <a:r>
              <a:rPr lang="en-US" sz="3000" dirty="0" smtClean="0"/>
              <a:t>pass </a:t>
            </a:r>
            <a:r>
              <a:rPr lang="en-US" sz="3000" dirty="0"/>
              <a:t>through </a:t>
            </a:r>
            <a:r>
              <a:rPr lang="en-US" sz="3000" dirty="0" smtClean="0"/>
              <a:t>it</a:t>
            </a:r>
            <a:endParaRPr lang="en-US" sz="3000" dirty="0"/>
          </a:p>
          <a:p>
            <a:r>
              <a:rPr lang="en-US" sz="3000" dirty="0" smtClean="0"/>
              <a:t>Depends on the material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99" y="685800"/>
            <a:ext cx="6726583" cy="2641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Read lab: </a:t>
            </a:r>
            <a:br>
              <a:rPr lang="en-US" dirty="0" smtClean="0"/>
            </a:br>
            <a:r>
              <a:rPr lang="en-US" dirty="0" smtClean="0"/>
              <a:t>“Science Experiment Light </a:t>
            </a:r>
            <a:r>
              <a:rPr lang="en-US" dirty="0" smtClean="0"/>
              <a:t>Travels”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rgbClr val="00B0F0"/>
                </a:solidFill>
                <a:hlinkClick r:id="rId2" action="ppaction://hlinkfile"/>
              </a:rPr>
              <a:t>Activity Instructions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 rot="21185326">
            <a:off x="313011" y="925814"/>
            <a:ext cx="4165600" cy="2921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/>
              <a:t>SWBAT-Explain </a:t>
            </a:r>
            <a:r>
              <a:rPr lang="en-US" sz="4000" dirty="0"/>
              <a:t>how light travels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Exit Slip:  </a:t>
            </a:r>
            <a:r>
              <a:rPr lang="en-US" sz="3600" dirty="0" smtClean="0"/>
              <a:t>On the lab, Make a prediction </a:t>
            </a:r>
            <a:r>
              <a:rPr lang="en-US" sz="3600" dirty="0"/>
              <a:t>explaining how YOU think light travels​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7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Lesson-what is light…continued!</a:t>
            </a:r>
            <a:endParaRPr lang="en-US" dirty="0"/>
          </a:p>
        </p:txBody>
      </p:sp>
      <p:pic>
        <p:nvPicPr>
          <p:cNvPr id="4" name="Picture 18" descr="im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5630">
            <a:off x="440428" y="1759047"/>
            <a:ext cx="2370608" cy="384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 rot="21361792">
            <a:off x="7669284" y="3135162"/>
            <a:ext cx="4194816" cy="30915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SWBAT-Explain </a:t>
            </a:r>
            <a:r>
              <a:rPr lang="en-US" sz="4000" dirty="0">
                <a:solidFill>
                  <a:schemeClr val="tx1"/>
                </a:solidFill>
              </a:rPr>
              <a:t>how light travels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612</TotalTime>
  <Words>415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Impact</vt:lpstr>
      <vt:lpstr>Wingdings</vt:lpstr>
      <vt:lpstr>Main Event</vt:lpstr>
      <vt:lpstr>Lesson -What is Light?</vt:lpstr>
      <vt:lpstr>Science Starter</vt:lpstr>
      <vt:lpstr>What is light?</vt:lpstr>
      <vt:lpstr>Brainpop- “Light”</vt:lpstr>
      <vt:lpstr>How does light move/travel?</vt:lpstr>
      <vt:lpstr>Light &amp; Matter</vt:lpstr>
      <vt:lpstr>Read lab:  “Science Experiment Light Travels”</vt:lpstr>
      <vt:lpstr>Exit Slip</vt:lpstr>
      <vt:lpstr>Lesson-what is light…continued!</vt:lpstr>
      <vt:lpstr>opaque, transparent &amp; translucent</vt:lpstr>
      <vt:lpstr>PowerPoint Presentation</vt:lpstr>
      <vt:lpstr>PowerPoint Presentation</vt:lpstr>
      <vt:lpstr>PowerPoint Presentation</vt:lpstr>
      <vt:lpstr>Colors</vt:lpstr>
      <vt:lpstr>light colors vs. pigment colors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1b-What is Light?</dc:title>
  <dc:creator>Lindsey Calvi</dc:creator>
  <cp:lastModifiedBy>Lindsey Calvi</cp:lastModifiedBy>
  <cp:revision>24</cp:revision>
  <cp:lastPrinted>2014-09-29T18:31:36Z</cp:lastPrinted>
  <dcterms:created xsi:type="dcterms:W3CDTF">2014-03-05T14:40:37Z</dcterms:created>
  <dcterms:modified xsi:type="dcterms:W3CDTF">2014-10-01T19:05:11Z</dcterms:modified>
</cp:coreProperties>
</file>