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59" r:id="rId6"/>
    <p:sldId id="275" r:id="rId7"/>
    <p:sldId id="277" r:id="rId8"/>
    <p:sldId id="276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9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30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72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04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49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23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38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4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4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8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9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6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50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99110E5-5406-4AE8-AEA9-69209EBB943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7FEDDCE-3FD8-4470-AFF5-4BB2CC941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573" y="517858"/>
            <a:ext cx="8574622" cy="1044723"/>
          </a:xfrm>
        </p:spPr>
        <p:txBody>
          <a:bodyPr/>
          <a:lstStyle/>
          <a:p>
            <a:pPr algn="l"/>
            <a:r>
              <a:rPr lang="en-US" dirty="0" smtClean="0"/>
              <a:t>Reflection &amp; Mirrors</a:t>
            </a:r>
            <a:endParaRPr lang="en-US" dirty="0"/>
          </a:p>
        </p:txBody>
      </p:sp>
      <p:sp>
        <p:nvSpPr>
          <p:cNvPr id="3" name="7-Point Star 2"/>
          <p:cNvSpPr/>
          <p:nvPr/>
        </p:nvSpPr>
        <p:spPr>
          <a:xfrm rot="406102">
            <a:off x="6065135" y="2720049"/>
            <a:ext cx="4444678" cy="303256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smtClean="0">
                <a:solidFill>
                  <a:schemeClr val="tx1"/>
                </a:solidFill>
              </a:rPr>
              <a:t>SWBAT-Explain </a:t>
            </a:r>
            <a:r>
              <a:rPr lang="en-US" sz="2400" b="1" dirty="0">
                <a:solidFill>
                  <a:schemeClr val="tx1"/>
                </a:solidFill>
              </a:rPr>
              <a:t>how light is </a:t>
            </a:r>
            <a:r>
              <a:rPr lang="en-US" sz="2400" b="1" dirty="0" smtClean="0">
                <a:solidFill>
                  <a:schemeClr val="tx1"/>
                </a:solidFill>
              </a:rPr>
              <a:t>reflected </a:t>
            </a:r>
            <a:r>
              <a:rPr lang="en-US" sz="2400" b="1" dirty="0">
                <a:solidFill>
                  <a:schemeClr val="tx1"/>
                </a:solidFill>
              </a:rPr>
              <a:t>from rough and smooth surfaces </a:t>
            </a:r>
          </a:p>
        </p:txBody>
      </p:sp>
    </p:spTree>
    <p:extLst>
      <p:ext uri="{BB962C8B-B14F-4D97-AF65-F5344CB8AC3E}">
        <p14:creationId xmlns:p14="http://schemas.microsoft.com/office/powerpoint/2010/main" val="102632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Reflection by Plane Mirrors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2057400" y="2994025"/>
            <a:ext cx="396240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These light rays bounce off the person according to the law of reflection, and some of them strike the mirror. 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139274" name="Picture 10" descr="im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1905000"/>
            <a:ext cx="3617913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9276" name="Group 12"/>
          <p:cNvGrpSpPr>
            <a:grpSpLocks/>
          </p:cNvGrpSpPr>
          <p:nvPr/>
        </p:nvGrpSpPr>
        <p:grpSpPr bwMode="auto">
          <a:xfrm>
            <a:off x="2057400" y="1371600"/>
            <a:ext cx="8001000" cy="1443038"/>
            <a:chOff x="336" y="768"/>
            <a:chExt cx="5040" cy="909"/>
          </a:xfrm>
        </p:grpSpPr>
        <p:sp>
          <p:nvSpPr>
            <p:cNvPr id="37896" name="Text Box 3"/>
            <p:cNvSpPr txBox="1">
              <a:spLocks noChangeArrowheads="1"/>
            </p:cNvSpPr>
            <p:nvPr/>
          </p:nvSpPr>
          <p:spPr bwMode="auto">
            <a:xfrm>
              <a:off x="336" y="768"/>
              <a:ext cx="5040" cy="6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chemeClr val="tx1"/>
                </a:buClr>
                <a:buFontTx/>
                <a:buChar char="•"/>
              </a:pPr>
              <a:r>
                <a:rPr lang="en-US"/>
                <a:t>Light waves from the Sun or another source of light strike each</a:t>
              </a:r>
            </a:p>
          </p:txBody>
        </p:sp>
        <p:sp>
          <p:nvSpPr>
            <p:cNvPr id="37897" name="Text Box 11"/>
            <p:cNvSpPr txBox="1">
              <a:spLocks noChangeArrowheads="1"/>
            </p:cNvSpPr>
            <p:nvPr/>
          </p:nvSpPr>
          <p:spPr bwMode="auto">
            <a:xfrm>
              <a:off x="553" y="1312"/>
              <a:ext cx="197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/>
                <a:t>part of the person.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495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Reflection by Plane Mirrors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99687" name="Text Box 7"/>
          <p:cNvSpPr txBox="1">
            <a:spLocks noChangeArrowheads="1"/>
          </p:cNvSpPr>
          <p:nvPr/>
        </p:nvSpPr>
        <p:spPr bwMode="auto">
          <a:xfrm>
            <a:off x="2057400" y="1828800"/>
            <a:ext cx="3886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The rays that strike the mirror also are reflected according to the law of reflection. </a:t>
            </a:r>
          </a:p>
        </p:txBody>
      </p:sp>
      <p:pic>
        <p:nvPicPr>
          <p:cNvPr id="38918" name="Picture 9" descr="im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1905000"/>
            <a:ext cx="3617913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66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The Image in a Plane Mirror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2057400" y="1336675"/>
            <a:ext cx="75438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/>
              <a:t>Although the light rays bounced off the mirror’s surface, your brain interprets them as having followed straight lines. 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057400" y="2917825"/>
            <a:ext cx="327660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This makes the reflected light rays look as if they are coming from behind the mirror.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140297" name="Picture 9" descr="im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09876"/>
            <a:ext cx="38862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32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/>
      <p:bldP spid="1402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Concave Mirrors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057400" y="1244600"/>
            <a:ext cx="78486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/>
              <a:t>A straight line drawn perpendicular to the center of a concave or convex mirror is called the optical axis. 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057400" y="2625725"/>
            <a:ext cx="78486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dirty="0"/>
              <a:t>Light rays that travel parallel to the optical axis and strike the mirror are reflected so that they pass through a single point of the optical axis called the </a:t>
            </a:r>
            <a:r>
              <a:rPr lang="en-US" b="1" dirty="0">
                <a:solidFill>
                  <a:srgbClr val="FF3399"/>
                </a:solidFill>
              </a:rPr>
              <a:t>focal point</a:t>
            </a:r>
            <a:r>
              <a:rPr lang="en-US" dirty="0"/>
              <a:t>. 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2057400" y="4445000"/>
            <a:ext cx="78486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The distance along the optical axis from the center of the mirror to the focal point is called the </a:t>
            </a:r>
            <a:r>
              <a:rPr lang="en-US" b="1">
                <a:solidFill>
                  <a:srgbClr val="FF3399"/>
                </a:solidFill>
              </a:rPr>
              <a:t>focal length</a:t>
            </a:r>
            <a:r>
              <a:rPr lang="en-US"/>
              <a:t>. </a:t>
            </a:r>
          </a:p>
        </p:txBody>
      </p:sp>
      <p:pic>
        <p:nvPicPr>
          <p:cNvPr id="144392" name="Picture 8" descr="MiddleSchoolAudio">
            <a:hlinkClick r:id="" action="ppaction://noaction">
              <a:snd r:embed="rId2" name="PS64104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900" y="4038600"/>
            <a:ext cx="393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393" name="Picture 9" descr="MiddleSchoolAudio">
            <a:hlinkClick r:id="" action="ppaction://noaction">
              <a:snd r:embed="rId4" name="PS64105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300" y="5410200"/>
            <a:ext cx="393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75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4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/>
      <p:bldP spid="144388" grpId="0"/>
      <p:bldP spid="1443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Concave Mirrors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057400" y="1371600"/>
            <a:ext cx="78486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/>
              <a:t>If the object is farther from the mirror than the focal point, the image appears to be upside down, or inverted. 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057400" y="2844801"/>
            <a:ext cx="78486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The size of the image decreases as the object is moved farther away from the mirror. 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2057400" y="3870325"/>
            <a:ext cx="74676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If the object is closer to the mirror than one focal length, the image is upright and gets smaller as the object moves closer to the mirror. </a:t>
            </a:r>
          </a:p>
        </p:txBody>
      </p:sp>
    </p:spTree>
    <p:extLst>
      <p:ext uri="{BB962C8B-B14F-4D97-AF65-F5344CB8AC3E}">
        <p14:creationId xmlns:p14="http://schemas.microsoft.com/office/powerpoint/2010/main" val="342070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  <p:bldP spid="145412" grpId="0"/>
      <p:bldP spid="145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Concave Mirrors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057400" y="1374775"/>
            <a:ext cx="502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/>
              <a:t>A concave mirror can produce a focused beam of light if a source of light is placed at the mirror’s focal point. 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2057400" y="3794125"/>
            <a:ext cx="52578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/>
              <a:t>Flashlights and automobile headlights use concave mirrors to produce directed beams of light. 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146443" name="Picture 11" descr="im30 headl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1219200"/>
            <a:ext cx="29591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01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/>
      <p:bldP spid="1464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Convex Mirrors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057400" y="1447801"/>
            <a:ext cx="76962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/>
              <a:t>A convex mirror causes light rays to spread apart, or diverge. </a:t>
            </a: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147466" name="Picture 10" descr="im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95576"/>
            <a:ext cx="5562600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41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Convex Mirrors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483100" y="0"/>
            <a:ext cx="3168650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Reflection and Mirrors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2105026" y="3730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pic>
        <p:nvPicPr>
          <p:cNvPr id="46085" name="Picture 8" descr="im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95576"/>
            <a:ext cx="5562600" cy="317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0714" name="Group 10"/>
          <p:cNvGrpSpPr>
            <a:grpSpLocks/>
          </p:cNvGrpSpPr>
          <p:nvPr/>
        </p:nvGrpSpPr>
        <p:grpSpPr bwMode="auto">
          <a:xfrm>
            <a:off x="2057400" y="1236664"/>
            <a:ext cx="7848600" cy="3174999"/>
            <a:chOff x="336" y="806"/>
            <a:chExt cx="4944" cy="2000"/>
          </a:xfrm>
        </p:grpSpPr>
        <p:sp>
          <p:nvSpPr>
            <p:cNvPr id="46087" name="Text Box 4"/>
            <p:cNvSpPr txBox="1">
              <a:spLocks noChangeArrowheads="1"/>
            </p:cNvSpPr>
            <p:nvPr/>
          </p:nvSpPr>
          <p:spPr bwMode="auto">
            <a:xfrm>
              <a:off x="336" y="806"/>
              <a:ext cx="4944" cy="8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8001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2573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171700" indent="-342900"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6289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0861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5433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000500" indent="-3429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  <a:tab pos="1943100" algn="l"/>
                </a:tabLs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FontTx/>
                <a:buChar char="•"/>
              </a:pPr>
              <a:r>
                <a:rPr lang="en-US"/>
                <a:t>Like the image formed by a plane mirror, the image formed by a convex mirror seems to be behind the mirror.  The image always</a:t>
              </a:r>
            </a:p>
          </p:txBody>
        </p:sp>
        <p:sp>
          <p:nvSpPr>
            <p:cNvPr id="46088" name="Text Box 9"/>
            <p:cNvSpPr txBox="1">
              <a:spLocks noChangeArrowheads="1"/>
            </p:cNvSpPr>
            <p:nvPr/>
          </p:nvSpPr>
          <p:spPr bwMode="auto">
            <a:xfrm>
              <a:off x="560" y="1631"/>
              <a:ext cx="1354" cy="1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en-US"/>
                <a:t>is upright and smaller than the object.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670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092326" y="3984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011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Section Check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282950" y="785814"/>
            <a:ext cx="2279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Question 1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2117726" y="1447800"/>
            <a:ext cx="794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According to the law of reflection, the _______ is equal to the _______.</a:t>
            </a:r>
          </a:p>
        </p:txBody>
      </p:sp>
    </p:spTree>
    <p:extLst>
      <p:ext uri="{BB962C8B-B14F-4D97-AF65-F5344CB8AC3E}">
        <p14:creationId xmlns:p14="http://schemas.microsoft.com/office/powerpoint/2010/main" val="83659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7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092326" y="398464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011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ECCA22"/>
                </a:solidFill>
                <a:latin typeface="Arial" panose="020B0604020202020204" pitchFamily="34" charset="0"/>
              </a:rPr>
              <a:t>Section Check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3282950" y="785814"/>
            <a:ext cx="1682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</a:rPr>
              <a:t>Answer</a:t>
            </a:r>
          </a:p>
        </p:txBody>
      </p:sp>
      <p:pic>
        <p:nvPicPr>
          <p:cNvPr id="114696" name="Picture 8" descr="im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4" y="2041525"/>
            <a:ext cx="46958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4698" name="Group 10"/>
          <p:cNvGrpSpPr>
            <a:grpSpLocks/>
          </p:cNvGrpSpPr>
          <p:nvPr/>
        </p:nvGrpSpPr>
        <p:grpSpPr bwMode="auto">
          <a:xfrm>
            <a:off x="2117726" y="1371601"/>
            <a:ext cx="8016875" cy="2011363"/>
            <a:chOff x="374" y="864"/>
            <a:chExt cx="5050" cy="1267"/>
          </a:xfrm>
        </p:grpSpPr>
        <p:sp>
          <p:nvSpPr>
            <p:cNvPr id="48135" name="Text Box 6"/>
            <p:cNvSpPr txBox="1">
              <a:spLocks noChangeArrowheads="1"/>
            </p:cNvSpPr>
            <p:nvPr/>
          </p:nvSpPr>
          <p:spPr bwMode="auto">
            <a:xfrm>
              <a:off x="374" y="864"/>
              <a:ext cx="505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/>
                <a:t>The law of reflection states that the angle of</a:t>
              </a:r>
            </a:p>
          </p:txBody>
        </p:sp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392" y="1142"/>
              <a:ext cx="197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dirty="0"/>
                <a:t>incidence is equal to the angle of reflection.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234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7000"/>
            <a:ext cx="10018713" cy="1372566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/>
              <a:t>Describe how light </a:t>
            </a:r>
            <a:r>
              <a:rPr lang="en-US" sz="4000" dirty="0" smtClean="0"/>
              <a:t>travels.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092450" y="685800"/>
            <a:ext cx="4514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 u="sng" dirty="0"/>
              <a:t>The Law of Reflection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381491" y="1583768"/>
            <a:ext cx="75438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b="1" u="sng" dirty="0" smtClean="0">
                <a:solidFill>
                  <a:srgbClr val="FF0000"/>
                </a:solidFill>
              </a:rPr>
              <a:t>Law </a:t>
            </a:r>
            <a:r>
              <a:rPr lang="en-US" b="1" u="sng" dirty="0">
                <a:solidFill>
                  <a:srgbClr val="FF0000"/>
                </a:solidFill>
              </a:rPr>
              <a:t>of </a:t>
            </a:r>
            <a:r>
              <a:rPr lang="en-US" b="1" u="sng" dirty="0" smtClean="0">
                <a:solidFill>
                  <a:srgbClr val="FF0000"/>
                </a:solidFill>
              </a:rPr>
              <a:t>Reflection-</a:t>
            </a:r>
            <a:r>
              <a:rPr lang="en-US" dirty="0" smtClean="0">
                <a:solidFill>
                  <a:srgbClr val="00B0F0"/>
                </a:solidFill>
              </a:rPr>
              <a:t>When </a:t>
            </a:r>
            <a:r>
              <a:rPr lang="en-US" dirty="0">
                <a:solidFill>
                  <a:srgbClr val="00B0F0"/>
                </a:solidFill>
              </a:rPr>
              <a:t>a light ray strikes a surface and is </a:t>
            </a:r>
            <a:r>
              <a:rPr lang="en-US" dirty="0" smtClean="0">
                <a:solidFill>
                  <a:srgbClr val="00B0F0"/>
                </a:solidFill>
              </a:rPr>
              <a:t>reflected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555112" y="2609157"/>
            <a:ext cx="76962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b="1" u="sng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-Imaginary </a:t>
            </a:r>
            <a:r>
              <a:rPr lang="en-US" dirty="0"/>
              <a:t>line that is drawn perpendicular to the surface where the light ray strikes. </a:t>
            </a:r>
          </a:p>
        </p:txBody>
      </p:sp>
    </p:spTree>
    <p:extLst>
      <p:ext uri="{BB962C8B-B14F-4D97-AF65-F5344CB8AC3E}">
        <p14:creationId xmlns:p14="http://schemas.microsoft.com/office/powerpoint/2010/main" val="25467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4514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 dirty="0"/>
              <a:t>The Law of Reflection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057400" y="1317626"/>
            <a:ext cx="75438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dirty="0"/>
              <a:t>The </a:t>
            </a:r>
            <a:r>
              <a:rPr lang="en-US" dirty="0" smtClean="0">
                <a:solidFill>
                  <a:srgbClr val="00B0F0"/>
                </a:solidFill>
              </a:rPr>
              <a:t>incident </a:t>
            </a:r>
            <a:r>
              <a:rPr lang="en-US" dirty="0">
                <a:solidFill>
                  <a:srgbClr val="00B0F0"/>
                </a:solidFill>
              </a:rPr>
              <a:t>ray and the normal form an angle called the </a:t>
            </a:r>
            <a:r>
              <a:rPr lang="en-US" dirty="0">
                <a:solidFill>
                  <a:srgbClr val="FF0000"/>
                </a:solidFill>
              </a:rPr>
              <a:t>angle of incidence</a:t>
            </a:r>
            <a:r>
              <a:rPr lang="en-US" dirty="0">
                <a:solidFill>
                  <a:srgbClr val="00B0F0"/>
                </a:solidFill>
              </a:rPr>
              <a:t>. 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17426" y="2506923"/>
            <a:ext cx="320040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B0F0"/>
                </a:solidFill>
              </a:rPr>
              <a:t>reflected light ray forms an angle with the normal called the </a:t>
            </a:r>
            <a:r>
              <a:rPr lang="en-US" dirty="0">
                <a:solidFill>
                  <a:srgbClr val="FF0000"/>
                </a:solidFill>
              </a:rPr>
              <a:t>angle of reflection</a:t>
            </a:r>
            <a:r>
              <a:rPr lang="en-US" dirty="0"/>
              <a:t>. </a:t>
            </a:r>
          </a:p>
        </p:txBody>
      </p:sp>
      <p:pic>
        <p:nvPicPr>
          <p:cNvPr id="134154" name="Picture 10" descr="im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66" y="2342393"/>
            <a:ext cx="4343400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9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/>
      <p:bldP spid="134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4514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 dirty="0"/>
              <a:t>The Law of Reflection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2057400" y="1260475"/>
            <a:ext cx="77724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law </a:t>
            </a:r>
            <a:r>
              <a:rPr lang="en-US" i="1" dirty="0">
                <a:solidFill>
                  <a:srgbClr val="FF0000"/>
                </a:solidFill>
              </a:rPr>
              <a:t>of </a:t>
            </a:r>
            <a:r>
              <a:rPr lang="en-US" i="1" dirty="0" smtClean="0">
                <a:solidFill>
                  <a:srgbClr val="FF0000"/>
                </a:solidFill>
              </a:rPr>
              <a:t>reflection </a:t>
            </a:r>
            <a:r>
              <a:rPr lang="en-US" dirty="0" smtClean="0">
                <a:solidFill>
                  <a:srgbClr val="00B0F0"/>
                </a:solidFill>
              </a:rPr>
              <a:t>states that the </a:t>
            </a:r>
            <a:r>
              <a:rPr lang="en-US" dirty="0">
                <a:solidFill>
                  <a:srgbClr val="00B0F0"/>
                </a:solidFill>
              </a:rPr>
              <a:t>angle of incidence is equal to the angle of reflection</a:t>
            </a:r>
            <a:r>
              <a:rPr lang="en-US" dirty="0"/>
              <a:t>. </a:t>
            </a:r>
          </a:p>
        </p:txBody>
      </p:sp>
      <p:pic>
        <p:nvPicPr>
          <p:cNvPr id="32775" name="Picture 10" descr="im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7588"/>
            <a:ext cx="4343400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27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16580" y="2798292"/>
            <a:ext cx="4891080" cy="5762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Smooth Surface Reflection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uneven reflection of light waves from a rough </a:t>
            </a:r>
            <a:r>
              <a:rPr lang="en-US" sz="2800" dirty="0" smtClean="0">
                <a:solidFill>
                  <a:srgbClr val="FF0000"/>
                </a:solidFill>
              </a:rPr>
              <a:t>surface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Causes light waves to reflect in all directions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9177" y="2759075"/>
            <a:ext cx="4622537" cy="576262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Rough Surface Reflection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Even/parallel reflection of light waves from and even surface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" name="Picture 10" descr="im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401" y="5295900"/>
            <a:ext cx="39408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im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472" y="5295900"/>
            <a:ext cx="3940875" cy="152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84311" y="906535"/>
            <a:ext cx="10018713" cy="131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 dirty="0">
                <a:solidFill>
                  <a:srgbClr val="ECCA22"/>
                </a:solidFill>
                <a:latin typeface="Corbel" panose="020B0503020204020204" pitchFamily="34" charset="0"/>
              </a:rPr>
              <a:t>Reflection from Surfaces</a:t>
            </a:r>
            <a:r>
              <a:rPr lang="en-US" sz="3600" b="1" dirty="0" smtClean="0">
                <a:solidFill>
                  <a:srgbClr val="ECCA22"/>
                </a:solidFill>
                <a:latin typeface="Corbel" panose="020B0503020204020204" pitchFamily="34" charset="0"/>
              </a:rPr>
              <a:t>—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 dirty="0" smtClean="0">
                <a:solidFill>
                  <a:srgbClr val="ECCA22"/>
                </a:solidFill>
                <a:latin typeface="Corbel" panose="020B0503020204020204" pitchFamily="34" charset="0"/>
              </a:rPr>
              <a:t>Regular VS </a:t>
            </a:r>
            <a:r>
              <a:rPr lang="en-US" sz="3600" b="1" dirty="0">
                <a:solidFill>
                  <a:srgbClr val="ECCA22"/>
                </a:solidFill>
                <a:latin typeface="Corbel" panose="020B0503020204020204" pitchFamily="34" charset="0"/>
              </a:rPr>
              <a:t>Diffuse Reflection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10556111" y="416689"/>
            <a:ext cx="1273216" cy="15625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4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737" y="856527"/>
            <a:ext cx="10018713" cy="852667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Continue Here on Monday!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438" y="2438399"/>
            <a:ext cx="4375229" cy="346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1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VS Convex Mirrors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Convex Mirror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6"/>
            <a:ext cx="4895056" cy="322750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has a surface that curves outward, like the back of a </a:t>
            </a:r>
            <a:r>
              <a:rPr lang="en-US" sz="2800" dirty="0" smtClean="0">
                <a:solidFill>
                  <a:srgbClr val="FF0000"/>
                </a:solidFill>
              </a:rPr>
              <a:t>spoon</a:t>
            </a:r>
          </a:p>
          <a:p>
            <a:r>
              <a:rPr lang="en-US" sz="3000" dirty="0">
                <a:solidFill>
                  <a:srgbClr val="FF0000"/>
                </a:solidFill>
              </a:rPr>
              <a:t>Convex mirrors cause light waves to spread out, or diverge.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Concave Mirror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304231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 surface that is curved inward, like the bowl of a spoon.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Unlike plane mirrors, concave mirrors cause light rays to come together, or converge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092450" y="685800"/>
            <a:ext cx="6889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 dirty="0"/>
              <a:t>Scattering of Light</a:t>
            </a:r>
          </a:p>
        </p:txBody>
      </p:sp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2536825" y="1491046"/>
            <a:ext cx="80010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dirty="0"/>
              <a:t>When diffuse reflection occurs, light waves that were traveling in a single direction are reflected, and then travel in many different directions. 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249592" y="3552224"/>
            <a:ext cx="78486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dirty="0"/>
              <a:t>This is known as scattering. </a:t>
            </a: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3492661" y="4283807"/>
            <a:ext cx="784860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dirty="0"/>
              <a:t>Scattering also can occur when light waves strike small particles, such as dust.</a:t>
            </a:r>
          </a:p>
        </p:txBody>
      </p:sp>
    </p:spTree>
    <p:extLst>
      <p:ext uri="{BB962C8B-B14F-4D97-AF65-F5344CB8AC3E}">
        <p14:creationId xmlns:p14="http://schemas.microsoft.com/office/powerpoint/2010/main" val="17212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0" grpId="0"/>
      <p:bldP spid="1372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534</TotalTime>
  <Words>675</Words>
  <Application>Microsoft Office PowerPoint</Application>
  <PresentationFormat>Widescreen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Corbel</vt:lpstr>
      <vt:lpstr>Times New Roman</vt:lpstr>
      <vt:lpstr>Parallax</vt:lpstr>
      <vt:lpstr>Reflection &amp; Mirrors</vt:lpstr>
      <vt:lpstr>Science Starter</vt:lpstr>
      <vt:lpstr>PowerPoint Presentation</vt:lpstr>
      <vt:lpstr>PowerPoint Presentation</vt:lpstr>
      <vt:lpstr>PowerPoint Presentation</vt:lpstr>
      <vt:lpstr>Reflection from Surfaces— Regular VS Diffuse Reflection</vt:lpstr>
      <vt:lpstr> Continue Here on Monday!</vt:lpstr>
      <vt:lpstr>Concave VS Convex Mirrors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 &amp; Mirrors</dc:title>
  <dc:creator>Lindsey Calvi</dc:creator>
  <cp:lastModifiedBy>Lindsey Calvi</cp:lastModifiedBy>
  <cp:revision>13</cp:revision>
  <dcterms:created xsi:type="dcterms:W3CDTF">2014-03-11T21:39:25Z</dcterms:created>
  <dcterms:modified xsi:type="dcterms:W3CDTF">2014-10-03T20:17:01Z</dcterms:modified>
</cp:coreProperties>
</file>