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2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8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E59624C-87E3-42D9-B87D-27FCC41FE16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0F8AFCE-5AB4-4BF5-87A2-9A70C0CCE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Lesson 2a-Sound</a:t>
            </a:r>
            <a:br>
              <a:rPr lang="en-US" dirty="0"/>
            </a:br>
            <a:r>
              <a:rPr lang="en-US" dirty="0"/>
              <a:t>Hearing: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Page: 54-55 in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Ear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45464" y="1810228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The ear is a complex organ that is able to detect a wide range of sounds.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5464" y="2860102"/>
            <a:ext cx="7391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The ear can detect frequencies ranging from about 20Hz to about 20,000 Hz.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45464" y="3906837"/>
            <a:ext cx="106525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The ear also can detect a wide range of sound intensities.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5464" y="4994752"/>
            <a:ext cx="10515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The faintest sounds you can hear carry about one trillionth the amount of energy as the loudest sounds you can hear.</a:t>
            </a:r>
          </a:p>
        </p:txBody>
      </p:sp>
    </p:spTree>
    <p:extLst>
      <p:ext uri="{BB962C8B-B14F-4D97-AF65-F5344CB8AC3E}">
        <p14:creationId xmlns:p14="http://schemas.microsoft.com/office/powerpoint/2010/main" val="20449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66439"/>
            <a:ext cx="10515600" cy="1325563"/>
          </a:xfrm>
        </p:spPr>
        <p:txBody>
          <a:bodyPr/>
          <a:lstStyle/>
          <a:p>
            <a:r>
              <a:rPr lang="en-US" dirty="0" smtClean="0"/>
              <a:t>Parts of the Ear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3256" y="1423061"/>
            <a:ext cx="466648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/>
              <a:t>The human ear has three parts</a:t>
            </a:r>
            <a:r>
              <a:rPr lang="en-US" sz="2800" dirty="0" smtClean="0"/>
              <a:t>—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uter ear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Middle ear</a:t>
            </a:r>
            <a:endParaRPr lang="en-US" sz="2800" dirty="0"/>
          </a:p>
          <a:p>
            <a:pPr lvl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3 bones</a:t>
            </a:r>
          </a:p>
          <a:p>
            <a:pPr lvl="2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Malleus (hammer)</a:t>
            </a:r>
          </a:p>
          <a:p>
            <a:pPr lvl="2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Incus (Anvil)</a:t>
            </a:r>
          </a:p>
          <a:p>
            <a:pPr lvl="5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Stapes (Stirrups)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Inner </a:t>
            </a:r>
            <a:r>
              <a:rPr lang="en-US" sz="2800" dirty="0"/>
              <a:t>ear.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699276"/>
            <a:ext cx="7985760" cy="41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Outer Ear-Sound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Job-to collect sounds and direct them to your ear canal</a:t>
            </a:r>
          </a:p>
          <a:p>
            <a:r>
              <a:rPr lang="en-US" sz="3200" dirty="0" smtClean="0"/>
              <a:t>Animals rely on hearing just as much as humans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8" y="98488"/>
            <a:ext cx="10058400" cy="1609344"/>
          </a:xfrm>
        </p:spPr>
        <p:txBody>
          <a:bodyPr/>
          <a:lstStyle/>
          <a:p>
            <a:r>
              <a:rPr lang="en-US" dirty="0" smtClean="0"/>
              <a:t>The Middle Ear-Sound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48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Sound waves vibrate the eardrum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Eardrum-</a:t>
            </a:r>
            <a:r>
              <a:rPr lang="en-US" sz="3200" dirty="0" smtClean="0"/>
              <a:t>membrane that stretches across the ear canal like a drumhead</a:t>
            </a:r>
          </a:p>
          <a:p>
            <a:r>
              <a:rPr lang="en-US" sz="3200" dirty="0" smtClean="0"/>
              <a:t>The vibrations move through 3 small connected bones-</a:t>
            </a:r>
          </a:p>
          <a:p>
            <a:pPr lvl="1"/>
            <a:r>
              <a:rPr lang="en-US" sz="3200" dirty="0" smtClean="0"/>
              <a:t>Hammer- Malleus</a:t>
            </a:r>
          </a:p>
          <a:p>
            <a:pPr lvl="1"/>
            <a:r>
              <a:rPr lang="en-US" sz="3200" dirty="0" smtClean="0"/>
              <a:t>Anvil-Incus</a:t>
            </a:r>
          </a:p>
          <a:p>
            <a:pPr lvl="1"/>
            <a:r>
              <a:rPr lang="en-US" sz="3200" dirty="0" smtClean="0"/>
              <a:t>Stirrup-Stapes</a:t>
            </a:r>
          </a:p>
          <a:p>
            <a:pPr marL="228600" lvl="2">
              <a:spcBef>
                <a:spcPts val="1000"/>
              </a:spcBef>
            </a:pPr>
            <a:r>
              <a:rPr lang="en-US" sz="3200" dirty="0" smtClean="0"/>
              <a:t>Job of the bones-to amplify </a:t>
            </a:r>
          </a:p>
          <a:p>
            <a:pPr marL="45720" lvl="2" indent="0">
              <a:spcBef>
                <a:spcPts val="1000"/>
              </a:spcBef>
              <a:buNone/>
            </a:pPr>
            <a:r>
              <a:rPr lang="en-US" sz="3200" dirty="0"/>
              <a:t>	</a:t>
            </a:r>
            <a:r>
              <a:rPr lang="en-US" sz="3200" dirty="0" smtClean="0"/>
              <a:t>the sound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1" y="3163823"/>
            <a:ext cx="4919471" cy="33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344"/>
            <a:ext cx="10058400" cy="1609344"/>
          </a:xfrm>
        </p:spPr>
        <p:txBody>
          <a:bodyPr/>
          <a:lstStyle/>
          <a:p>
            <a:r>
              <a:rPr lang="en-US" dirty="0" smtClean="0"/>
              <a:t>The Inner Ear- Sound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868" y="1137952"/>
            <a:ext cx="6233160" cy="516731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Inner ear filled with fluid</a:t>
            </a:r>
          </a:p>
          <a:p>
            <a:r>
              <a:rPr lang="en-US" sz="3200" dirty="0" smtClean="0"/>
              <a:t>The sound wave vibrations are moved through the fluid and hit little hair-tipped cells</a:t>
            </a:r>
          </a:p>
          <a:p>
            <a:r>
              <a:rPr lang="en-US" sz="3200" dirty="0" smtClean="0"/>
              <a:t>The cells create signals about the frequency, intensity and length of sound</a:t>
            </a:r>
          </a:p>
          <a:p>
            <a:r>
              <a:rPr lang="en-US" sz="3200" dirty="0" smtClean="0"/>
              <a:t>The nerve impulse travels along auditory nerve and is relayed to the portion of your brain that translates hearing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" y="1964436"/>
            <a:ext cx="5134356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of Brain Responsible for Hearing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2093976"/>
            <a:ext cx="10262616" cy="4268724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8211312" y="4279392"/>
            <a:ext cx="384048" cy="877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026400" y="3886200"/>
            <a:ext cx="1613108" cy="850900"/>
          </a:xfrm>
          <a:custGeom>
            <a:avLst/>
            <a:gdLst>
              <a:gd name="connsiteX0" fmla="*/ 673100 w 1613108"/>
              <a:gd name="connsiteY0" fmla="*/ 177800 h 850900"/>
              <a:gd name="connsiteX1" fmla="*/ 469900 w 1613108"/>
              <a:gd name="connsiteY1" fmla="*/ 190500 h 850900"/>
              <a:gd name="connsiteX2" fmla="*/ 342900 w 1613108"/>
              <a:gd name="connsiteY2" fmla="*/ 215900 h 850900"/>
              <a:gd name="connsiteX3" fmla="*/ 63500 w 1613108"/>
              <a:gd name="connsiteY3" fmla="*/ 254000 h 850900"/>
              <a:gd name="connsiteX4" fmla="*/ 12700 w 1613108"/>
              <a:gd name="connsiteY4" fmla="*/ 304800 h 850900"/>
              <a:gd name="connsiteX5" fmla="*/ 0 w 1613108"/>
              <a:gd name="connsiteY5" fmla="*/ 393700 h 850900"/>
              <a:gd name="connsiteX6" fmla="*/ 25400 w 1613108"/>
              <a:gd name="connsiteY6" fmla="*/ 584200 h 850900"/>
              <a:gd name="connsiteX7" fmla="*/ 50800 w 1613108"/>
              <a:gd name="connsiteY7" fmla="*/ 622300 h 850900"/>
              <a:gd name="connsiteX8" fmla="*/ 76200 w 1613108"/>
              <a:gd name="connsiteY8" fmla="*/ 673100 h 850900"/>
              <a:gd name="connsiteX9" fmla="*/ 203200 w 1613108"/>
              <a:gd name="connsiteY9" fmla="*/ 800100 h 850900"/>
              <a:gd name="connsiteX10" fmla="*/ 279400 w 1613108"/>
              <a:gd name="connsiteY10" fmla="*/ 825500 h 850900"/>
              <a:gd name="connsiteX11" fmla="*/ 533400 w 1613108"/>
              <a:gd name="connsiteY11" fmla="*/ 850900 h 850900"/>
              <a:gd name="connsiteX12" fmla="*/ 1079500 w 1613108"/>
              <a:gd name="connsiteY12" fmla="*/ 812800 h 850900"/>
              <a:gd name="connsiteX13" fmla="*/ 1117600 w 1613108"/>
              <a:gd name="connsiteY13" fmla="*/ 800100 h 850900"/>
              <a:gd name="connsiteX14" fmla="*/ 1270000 w 1613108"/>
              <a:gd name="connsiteY14" fmla="*/ 762000 h 850900"/>
              <a:gd name="connsiteX15" fmla="*/ 1485900 w 1613108"/>
              <a:gd name="connsiteY15" fmla="*/ 647700 h 850900"/>
              <a:gd name="connsiteX16" fmla="*/ 1549400 w 1613108"/>
              <a:gd name="connsiteY16" fmla="*/ 546100 h 850900"/>
              <a:gd name="connsiteX17" fmla="*/ 1574800 w 1613108"/>
              <a:gd name="connsiteY17" fmla="*/ 508000 h 850900"/>
              <a:gd name="connsiteX18" fmla="*/ 1612900 w 1613108"/>
              <a:gd name="connsiteY18" fmla="*/ 393700 h 850900"/>
              <a:gd name="connsiteX19" fmla="*/ 1600200 w 1613108"/>
              <a:gd name="connsiteY19" fmla="*/ 152400 h 850900"/>
              <a:gd name="connsiteX20" fmla="*/ 1473200 w 1613108"/>
              <a:gd name="connsiteY20" fmla="*/ 50800 h 850900"/>
              <a:gd name="connsiteX21" fmla="*/ 1422400 w 1613108"/>
              <a:gd name="connsiteY21" fmla="*/ 38100 h 850900"/>
              <a:gd name="connsiteX22" fmla="*/ 1333500 w 1613108"/>
              <a:gd name="connsiteY22" fmla="*/ 12700 h 850900"/>
              <a:gd name="connsiteX23" fmla="*/ 1270000 w 1613108"/>
              <a:gd name="connsiteY23" fmla="*/ 0 h 850900"/>
              <a:gd name="connsiteX24" fmla="*/ 571500 w 1613108"/>
              <a:gd name="connsiteY24" fmla="*/ 12700 h 850900"/>
              <a:gd name="connsiteX25" fmla="*/ 533400 w 1613108"/>
              <a:gd name="connsiteY25" fmla="*/ 25400 h 850900"/>
              <a:gd name="connsiteX26" fmla="*/ 495300 w 1613108"/>
              <a:gd name="connsiteY26" fmla="*/ 63500 h 850900"/>
              <a:gd name="connsiteX27" fmla="*/ 457200 w 1613108"/>
              <a:gd name="connsiteY27" fmla="*/ 88900 h 850900"/>
              <a:gd name="connsiteX28" fmla="*/ 406400 w 1613108"/>
              <a:gd name="connsiteY28" fmla="*/ 165100 h 850900"/>
              <a:gd name="connsiteX29" fmla="*/ 381000 w 1613108"/>
              <a:gd name="connsiteY29" fmla="*/ 203200 h 850900"/>
              <a:gd name="connsiteX30" fmla="*/ 355600 w 1613108"/>
              <a:gd name="connsiteY30" fmla="*/ 2286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13108" h="850900">
                <a:moveTo>
                  <a:pt x="673100" y="177800"/>
                </a:moveTo>
                <a:cubicBezTo>
                  <a:pt x="605367" y="182033"/>
                  <a:pt x="537318" y="182721"/>
                  <a:pt x="469900" y="190500"/>
                </a:cubicBezTo>
                <a:cubicBezTo>
                  <a:pt x="427013" y="195449"/>
                  <a:pt x="385484" y="208803"/>
                  <a:pt x="342900" y="215900"/>
                </a:cubicBezTo>
                <a:cubicBezTo>
                  <a:pt x="148534" y="248294"/>
                  <a:pt x="241745" y="236175"/>
                  <a:pt x="63500" y="254000"/>
                </a:cubicBezTo>
                <a:cubicBezTo>
                  <a:pt x="46567" y="270933"/>
                  <a:pt x="22609" y="282999"/>
                  <a:pt x="12700" y="304800"/>
                </a:cubicBezTo>
                <a:cubicBezTo>
                  <a:pt x="313" y="332051"/>
                  <a:pt x="0" y="363766"/>
                  <a:pt x="0" y="393700"/>
                </a:cubicBezTo>
                <a:cubicBezTo>
                  <a:pt x="0" y="422074"/>
                  <a:pt x="207" y="533814"/>
                  <a:pt x="25400" y="584200"/>
                </a:cubicBezTo>
                <a:cubicBezTo>
                  <a:pt x="32226" y="597852"/>
                  <a:pt x="43227" y="609048"/>
                  <a:pt x="50800" y="622300"/>
                </a:cubicBezTo>
                <a:cubicBezTo>
                  <a:pt x="60193" y="638738"/>
                  <a:pt x="63879" y="658726"/>
                  <a:pt x="76200" y="673100"/>
                </a:cubicBezTo>
                <a:cubicBezTo>
                  <a:pt x="115162" y="718555"/>
                  <a:pt x="146404" y="781168"/>
                  <a:pt x="203200" y="800100"/>
                </a:cubicBezTo>
                <a:cubicBezTo>
                  <a:pt x="228600" y="808567"/>
                  <a:pt x="252790" y="822543"/>
                  <a:pt x="279400" y="825500"/>
                </a:cubicBezTo>
                <a:cubicBezTo>
                  <a:pt x="440173" y="843364"/>
                  <a:pt x="355523" y="834729"/>
                  <a:pt x="533400" y="850900"/>
                </a:cubicBezTo>
                <a:lnTo>
                  <a:pt x="1079500" y="812800"/>
                </a:lnTo>
                <a:cubicBezTo>
                  <a:pt x="1092837" y="811640"/>
                  <a:pt x="1104665" y="803549"/>
                  <a:pt x="1117600" y="800100"/>
                </a:cubicBezTo>
                <a:cubicBezTo>
                  <a:pt x="1168195" y="786608"/>
                  <a:pt x="1220971" y="780386"/>
                  <a:pt x="1270000" y="762000"/>
                </a:cubicBezTo>
                <a:cubicBezTo>
                  <a:pt x="1347546" y="732920"/>
                  <a:pt x="1415826" y="689744"/>
                  <a:pt x="1485900" y="647700"/>
                </a:cubicBezTo>
                <a:cubicBezTo>
                  <a:pt x="1558748" y="550569"/>
                  <a:pt x="1493614" y="643725"/>
                  <a:pt x="1549400" y="546100"/>
                </a:cubicBezTo>
                <a:cubicBezTo>
                  <a:pt x="1556973" y="532848"/>
                  <a:pt x="1568929" y="522089"/>
                  <a:pt x="1574800" y="508000"/>
                </a:cubicBezTo>
                <a:cubicBezTo>
                  <a:pt x="1590247" y="470928"/>
                  <a:pt x="1612900" y="393700"/>
                  <a:pt x="1612900" y="393700"/>
                </a:cubicBezTo>
                <a:cubicBezTo>
                  <a:pt x="1608667" y="313267"/>
                  <a:pt x="1621917" y="229962"/>
                  <a:pt x="1600200" y="152400"/>
                </a:cubicBezTo>
                <a:cubicBezTo>
                  <a:pt x="1588836" y="111815"/>
                  <a:pt x="1514902" y="66438"/>
                  <a:pt x="1473200" y="50800"/>
                </a:cubicBezTo>
                <a:cubicBezTo>
                  <a:pt x="1456857" y="44671"/>
                  <a:pt x="1439239" y="42693"/>
                  <a:pt x="1422400" y="38100"/>
                </a:cubicBezTo>
                <a:cubicBezTo>
                  <a:pt x="1392667" y="29991"/>
                  <a:pt x="1363399" y="20175"/>
                  <a:pt x="1333500" y="12700"/>
                </a:cubicBezTo>
                <a:cubicBezTo>
                  <a:pt x="1312559" y="7465"/>
                  <a:pt x="1291167" y="4233"/>
                  <a:pt x="1270000" y="0"/>
                </a:cubicBezTo>
                <a:lnTo>
                  <a:pt x="571500" y="12700"/>
                </a:lnTo>
                <a:cubicBezTo>
                  <a:pt x="558121" y="13161"/>
                  <a:pt x="544539" y="17974"/>
                  <a:pt x="533400" y="25400"/>
                </a:cubicBezTo>
                <a:cubicBezTo>
                  <a:pt x="518456" y="35363"/>
                  <a:pt x="509098" y="52002"/>
                  <a:pt x="495300" y="63500"/>
                </a:cubicBezTo>
                <a:cubicBezTo>
                  <a:pt x="483574" y="73271"/>
                  <a:pt x="469900" y="80433"/>
                  <a:pt x="457200" y="88900"/>
                </a:cubicBezTo>
                <a:lnTo>
                  <a:pt x="406400" y="165100"/>
                </a:lnTo>
                <a:cubicBezTo>
                  <a:pt x="397933" y="177800"/>
                  <a:pt x="391793" y="192407"/>
                  <a:pt x="381000" y="203200"/>
                </a:cubicBezTo>
                <a:lnTo>
                  <a:pt x="355600" y="228600"/>
                </a:ln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Loss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530350"/>
            <a:ext cx="1065885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latin typeface="+mn-lt"/>
              </a:rPr>
              <a:t>The ear can be damaged by disease, age, and exposure to loud sounds.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2787979"/>
            <a:ext cx="1095146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latin typeface="+mn-lt"/>
              </a:rPr>
              <a:t>If damaged mammalian hair cells die, some loss of hearing results because mammals cannot make new hair cells.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4565650"/>
            <a:ext cx="1113434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latin typeface="+mn-lt"/>
              </a:rPr>
              <a:t>It is estimated that about 30 percent of people over 65 have some hearing loss due to aging.</a:t>
            </a:r>
          </a:p>
        </p:txBody>
      </p:sp>
    </p:spTree>
    <p:extLst>
      <p:ext uri="{BB962C8B-B14F-4D97-AF65-F5344CB8AC3E}">
        <p14:creationId xmlns:p14="http://schemas.microsoft.com/office/powerpoint/2010/main" val="8496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848</TotalTime>
  <Words>286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Rockwell</vt:lpstr>
      <vt:lpstr>Rockwell Condensed</vt:lpstr>
      <vt:lpstr>Times New Roman</vt:lpstr>
      <vt:lpstr>Wingdings</vt:lpstr>
      <vt:lpstr>Wood Type</vt:lpstr>
      <vt:lpstr>Lesson 2a-Sound Hearing:  The Ear</vt:lpstr>
      <vt:lpstr>Facts About the Ear</vt:lpstr>
      <vt:lpstr>Parts of the Ear</vt:lpstr>
      <vt:lpstr>The Outer Ear-Sound Collector</vt:lpstr>
      <vt:lpstr>The Middle Ear-Sound Amplifier</vt:lpstr>
      <vt:lpstr>The Inner Ear- Sound Interpreter</vt:lpstr>
      <vt:lpstr>Part of Brain Responsible for Hearing</vt:lpstr>
      <vt:lpstr>Hearing Loss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Calvi</dc:creator>
  <cp:lastModifiedBy>Lindsey Calvi</cp:lastModifiedBy>
  <cp:revision>15</cp:revision>
  <dcterms:created xsi:type="dcterms:W3CDTF">2014-02-28T16:28:17Z</dcterms:created>
  <dcterms:modified xsi:type="dcterms:W3CDTF">2014-09-24T15:21:51Z</dcterms:modified>
</cp:coreProperties>
</file>