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5" d="100"/>
          <a:sy n="45" d="100"/>
        </p:scale>
        <p:origin x="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32278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1612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512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3473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063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29784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6287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305058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303415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0299-00EE-462F-94C3-AC71B1A26415}"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358172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D10299-00EE-462F-94C3-AC71B1A26415}"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4253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D10299-00EE-462F-94C3-AC71B1A26415}"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88652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D10299-00EE-462F-94C3-AC71B1A26415}"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71210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10299-00EE-462F-94C3-AC71B1A26415}"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264939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10299-00EE-462F-94C3-AC71B1A26415}"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33462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10299-00EE-462F-94C3-AC71B1A26415}"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C1151-4633-4585-A50E-C435250FB292}" type="slidenum">
              <a:rPr lang="en-US" smtClean="0"/>
              <a:t>‹#›</a:t>
            </a:fld>
            <a:endParaRPr lang="en-US"/>
          </a:p>
        </p:txBody>
      </p:sp>
    </p:spTree>
    <p:extLst>
      <p:ext uri="{BB962C8B-B14F-4D97-AF65-F5344CB8AC3E}">
        <p14:creationId xmlns:p14="http://schemas.microsoft.com/office/powerpoint/2010/main" val="140922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D10299-00EE-462F-94C3-AC71B1A26415}" type="datetimeFigureOut">
              <a:rPr lang="en-US" smtClean="0"/>
              <a:t>9/18/2014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6C1151-4633-4585-A50E-C435250FB292}" type="slidenum">
              <a:rPr lang="en-US" smtClean="0"/>
              <a:t>‹#›</a:t>
            </a:fld>
            <a:endParaRPr lang="en-US"/>
          </a:p>
        </p:txBody>
      </p:sp>
    </p:spTree>
    <p:extLst>
      <p:ext uri="{BB962C8B-B14F-4D97-AF65-F5344CB8AC3E}">
        <p14:creationId xmlns:p14="http://schemas.microsoft.com/office/powerpoint/2010/main" val="3504278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1a: What is Sound?</a:t>
            </a:r>
            <a:endParaRPr lang="en-US" dirty="0"/>
          </a:p>
        </p:txBody>
      </p:sp>
      <p:sp>
        <p:nvSpPr>
          <p:cNvPr id="3" name="7-Point Star 2"/>
          <p:cNvSpPr/>
          <p:nvPr/>
        </p:nvSpPr>
        <p:spPr>
          <a:xfrm>
            <a:off x="241300" y="3009900"/>
            <a:ext cx="5718066" cy="34671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effectLst>
                  <a:outerShdw blurRad="38100" dist="19050" dir="2700000" algn="tl">
                    <a:schemeClr val="dk1">
                      <a:alpha val="40000"/>
                    </a:schemeClr>
                  </a:outerShdw>
                </a:effectLst>
              </a:rPr>
              <a:t>-Identify </a:t>
            </a:r>
            <a:r>
              <a:rPr lang="en-US" sz="2400" dirty="0">
                <a:solidFill>
                  <a:schemeClr val="tx1"/>
                </a:solidFill>
                <a:effectLst>
                  <a:outerShdw blurRad="38100" dist="19050" dir="2700000" algn="tl">
                    <a:schemeClr val="dk1">
                      <a:alpha val="40000"/>
                    </a:schemeClr>
                  </a:outerShdw>
                </a:effectLst>
              </a:rPr>
              <a:t>the characteristics of sound waves. </a:t>
            </a:r>
            <a:endParaRPr lang="en-US" sz="2400" dirty="0" smtClean="0">
              <a:solidFill>
                <a:schemeClr val="tx1"/>
              </a:solidFill>
              <a:effectLst>
                <a:outerShdw blurRad="38100" dist="19050" dir="2700000" algn="tl">
                  <a:schemeClr val="dk1">
                    <a:alpha val="40000"/>
                  </a:schemeClr>
                </a:outerShdw>
              </a:effectLst>
            </a:endParaRPr>
          </a:p>
          <a:p>
            <a:endParaRPr lang="en-US" dirty="0">
              <a:solidFill>
                <a:schemeClr val="tx1"/>
              </a:solidFill>
            </a:endParaRPr>
          </a:p>
          <a:p>
            <a:r>
              <a:rPr lang="en-US" dirty="0">
                <a:solidFill>
                  <a:schemeClr val="tx1"/>
                </a:solidFill>
                <a:effectLst>
                  <a:outerShdw blurRad="38100" dist="19050" dir="2700000" algn="tl">
                    <a:schemeClr val="dk1">
                      <a:alpha val="40000"/>
                    </a:schemeClr>
                  </a:outerShdw>
                </a:effectLst>
              </a:rPr>
              <a:t>-Explain how sound travels.</a:t>
            </a:r>
            <a:endParaRPr lang="en-US" dirty="0">
              <a:solidFill>
                <a:schemeClr val="tx1"/>
              </a:solidFill>
            </a:endParaRPr>
          </a:p>
        </p:txBody>
      </p:sp>
    </p:spTree>
    <p:extLst>
      <p:ext uri="{BB962C8B-B14F-4D97-AF65-F5344CB8AC3E}">
        <p14:creationId xmlns:p14="http://schemas.microsoft.com/office/powerpoint/2010/main" val="4214526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Sound Waves</a:t>
            </a:r>
            <a:endParaRPr lang="en-US" dirty="0"/>
          </a:p>
        </p:txBody>
      </p:sp>
      <p:sp>
        <p:nvSpPr>
          <p:cNvPr id="3" name="Content Placeholder 2"/>
          <p:cNvSpPr>
            <a:spLocks noGrp="1"/>
          </p:cNvSpPr>
          <p:nvPr>
            <p:ph idx="1"/>
          </p:nvPr>
        </p:nvSpPr>
        <p:spPr/>
        <p:txBody>
          <a:bodyPr>
            <a:normAutofit/>
          </a:bodyPr>
          <a:lstStyle/>
          <a:p>
            <a:r>
              <a:rPr lang="en-US" sz="2800" dirty="0" smtClean="0"/>
              <a:t>Can be used for medical purposes</a:t>
            </a:r>
          </a:p>
          <a:p>
            <a:r>
              <a:rPr lang="en-US" sz="2800" dirty="0" smtClean="0"/>
              <a:t>Sound waves can be used in ultrasounds</a:t>
            </a:r>
          </a:p>
          <a:p>
            <a:r>
              <a:rPr lang="en-US" sz="2800" dirty="0" smtClean="0"/>
              <a:t>Ultrasounds-take pictures of organs inside your body (pic page 45)</a:t>
            </a:r>
          </a:p>
          <a:p>
            <a:pPr lvl="1"/>
            <a:r>
              <a:rPr lang="en-US" sz="2800" dirty="0" smtClean="0"/>
              <a:t>Use high frequency sound waves in medical procedures</a:t>
            </a:r>
            <a:endParaRPr lang="en-US" sz="2800" dirty="0"/>
          </a:p>
        </p:txBody>
      </p:sp>
      <p:pic>
        <p:nvPicPr>
          <p:cNvPr id="4" name="Picture 9" descr="im35 ultra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40768">
            <a:off x="7607809" y="721520"/>
            <a:ext cx="4064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Starter</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3600" dirty="0">
                <a:effectLst>
                  <a:outerShdw blurRad="38100" dist="19050" dir="2700000" algn="tl">
                    <a:schemeClr val="dk1">
                      <a:alpha val="40000"/>
                    </a:schemeClr>
                  </a:outerShdw>
                </a:effectLst>
              </a:rPr>
              <a:t>What happens when a rock is tossed into a body of water such as a pond/lake</a:t>
            </a:r>
            <a:r>
              <a:rPr lang="en-US" sz="3600" dirty="0" smtClean="0">
                <a:effectLst>
                  <a:outerShdw blurRad="38100" dist="19050" dir="2700000" algn="tl">
                    <a:schemeClr val="dk1">
                      <a:alpha val="40000"/>
                    </a:schemeClr>
                  </a:outerShdw>
                </a:effectLst>
              </a:rPr>
              <a:t>?</a:t>
            </a:r>
          </a:p>
          <a:p>
            <a:pPr>
              <a:buFont typeface="+mj-lt"/>
              <a:buAutoNum type="arabicPeriod"/>
            </a:pPr>
            <a:r>
              <a:rPr lang="en-US" sz="3600" dirty="0">
                <a:effectLst>
                  <a:outerShdw blurRad="38100" dist="19050" dir="2700000" algn="tl">
                    <a:schemeClr val="dk1">
                      <a:alpha val="40000"/>
                    </a:schemeClr>
                  </a:outerShdw>
                </a:effectLst>
              </a:rPr>
              <a:t>When you are under water, can you hear sounds? What does this tell you about sound waves?</a:t>
            </a:r>
            <a:endParaRPr lang="en-US" sz="3600" dirty="0"/>
          </a:p>
        </p:txBody>
      </p:sp>
    </p:spTree>
    <p:extLst>
      <p:ext uri="{BB962C8B-B14F-4D97-AF65-F5344CB8AC3E}">
        <p14:creationId xmlns:p14="http://schemas.microsoft.com/office/powerpoint/2010/main" val="58374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984" y="222124"/>
            <a:ext cx="4959096"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Sound &amp; Vibration</a:t>
            </a:r>
            <a:endParaRPr lang="en-US" dirty="0"/>
          </a:p>
        </p:txBody>
      </p:sp>
      <p:sp>
        <p:nvSpPr>
          <p:cNvPr id="3" name="Content Placeholder 2"/>
          <p:cNvSpPr>
            <a:spLocks noGrp="1"/>
          </p:cNvSpPr>
          <p:nvPr>
            <p:ph idx="1"/>
          </p:nvPr>
        </p:nvSpPr>
        <p:spPr>
          <a:xfrm>
            <a:off x="238422" y="2406397"/>
            <a:ext cx="10569786" cy="4451603"/>
          </a:xfrm>
        </p:spPr>
        <p:txBody>
          <a:bodyPr>
            <a:normAutofit/>
          </a:bodyPr>
          <a:lstStyle/>
          <a:p>
            <a:r>
              <a:rPr lang="en-US" sz="2800" dirty="0" smtClean="0"/>
              <a:t>Every noise is produced by vibrations</a:t>
            </a:r>
          </a:p>
          <a:p>
            <a:r>
              <a:rPr lang="en-US" sz="2800" dirty="0" smtClean="0"/>
              <a:t>Sound waves are air molecules that move back and forth along  the direction of the wave</a:t>
            </a:r>
          </a:p>
          <a:p>
            <a:r>
              <a:rPr lang="en-US" sz="2800" b="1" u="sng" dirty="0" smtClean="0">
                <a:solidFill>
                  <a:srgbClr val="FF0000"/>
                </a:solidFill>
              </a:rPr>
              <a:t>Wave</a:t>
            </a:r>
            <a:r>
              <a:rPr lang="en-US" sz="2800" dirty="0" smtClean="0">
                <a:solidFill>
                  <a:srgbClr val="FF0000"/>
                </a:solidFill>
              </a:rPr>
              <a:t>-carries energy from one place to another without transferring matter</a:t>
            </a:r>
          </a:p>
          <a:p>
            <a:r>
              <a:rPr lang="en-US" sz="2800" dirty="0" smtClean="0"/>
              <a:t>Vocal chords vibrate-sound comes out of your mouth</a:t>
            </a:r>
          </a:p>
          <a:p>
            <a:r>
              <a:rPr lang="en-US" sz="2800" dirty="0" smtClean="0"/>
              <a:t>Faster vibration= high frequency</a:t>
            </a:r>
          </a:p>
          <a:p>
            <a:endParaRPr lang="en-US" dirty="0"/>
          </a:p>
        </p:txBody>
      </p:sp>
    </p:spTree>
    <p:extLst>
      <p:ext uri="{BB962C8B-B14F-4D97-AF65-F5344CB8AC3E}">
        <p14:creationId xmlns:p14="http://schemas.microsoft.com/office/powerpoint/2010/main" val="17515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idx="1"/>
          </p:nvPr>
        </p:nvSpPr>
        <p:spPr>
          <a:xfrm>
            <a:off x="677334" y="2761488"/>
            <a:ext cx="10185738" cy="3740912"/>
          </a:xfrm>
        </p:spPr>
        <p:txBody>
          <a:bodyPr>
            <a:normAutofit/>
          </a:bodyPr>
          <a:lstStyle/>
          <a:p>
            <a:r>
              <a:rPr lang="en-US" sz="2800" dirty="0" smtClean="0">
                <a:solidFill>
                  <a:schemeClr val="accent2">
                    <a:lumMod val="75000"/>
                  </a:schemeClr>
                </a:solidFill>
              </a:rPr>
              <a:t>Temp affects sound travel</a:t>
            </a:r>
          </a:p>
          <a:p>
            <a:r>
              <a:rPr lang="en-US" sz="2800" dirty="0" smtClean="0">
                <a:solidFill>
                  <a:schemeClr val="accent2">
                    <a:lumMod val="75000"/>
                  </a:schemeClr>
                </a:solidFill>
              </a:rPr>
              <a:t>Sound waves can go through S, L, G and air</a:t>
            </a:r>
          </a:p>
          <a:p>
            <a:pPr lvl="1"/>
            <a:r>
              <a:rPr lang="en-US" sz="2800" dirty="0" smtClean="0">
                <a:solidFill>
                  <a:schemeClr val="accent2">
                    <a:lumMod val="75000"/>
                  </a:schemeClr>
                </a:solidFill>
              </a:rPr>
              <a:t>hotter=the faster the sound wave moves</a:t>
            </a:r>
          </a:p>
          <a:p>
            <a:pPr lvl="1"/>
            <a:r>
              <a:rPr lang="en-US" sz="2800" dirty="0" smtClean="0">
                <a:solidFill>
                  <a:schemeClr val="accent2">
                    <a:lumMod val="75000"/>
                  </a:schemeClr>
                </a:solidFill>
              </a:rPr>
              <a:t>Colder=the slower the sound wave moves</a:t>
            </a:r>
          </a:p>
          <a:p>
            <a:r>
              <a:rPr lang="en-US" sz="2800" dirty="0" smtClean="0">
                <a:solidFill>
                  <a:schemeClr val="accent2">
                    <a:lumMod val="75000"/>
                  </a:schemeClr>
                </a:solidFill>
              </a:rPr>
              <a:t>Sound waves travel faster in solids, slower in gases/liquids</a:t>
            </a:r>
          </a:p>
          <a:p>
            <a:r>
              <a:rPr lang="en-US" sz="2800" dirty="0" smtClean="0">
                <a:solidFill>
                  <a:schemeClr val="accent2">
                    <a:lumMod val="75000"/>
                  </a:schemeClr>
                </a:solidFill>
              </a:rPr>
              <a:t>The closer the molecules=the faster the wave moves</a:t>
            </a:r>
          </a:p>
          <a:p>
            <a:endParaRPr lang="en-US" dirty="0"/>
          </a:p>
        </p:txBody>
      </p:sp>
      <p:pic>
        <p:nvPicPr>
          <p:cNvPr id="4" name="Picture 10" descr="im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574" y="223647"/>
            <a:ext cx="54737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4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Amplitude &amp; Loudness</a:t>
            </a:r>
            <a:endParaRPr lang="en-US" dirty="0"/>
          </a:p>
        </p:txBody>
      </p:sp>
      <p:sp>
        <p:nvSpPr>
          <p:cNvPr id="3" name="Content Placeholder 2"/>
          <p:cNvSpPr>
            <a:spLocks noGrp="1"/>
          </p:cNvSpPr>
          <p:nvPr>
            <p:ph idx="1"/>
          </p:nvPr>
        </p:nvSpPr>
        <p:spPr>
          <a:xfrm>
            <a:off x="677334" y="1481329"/>
            <a:ext cx="8009466" cy="4560034"/>
          </a:xfrm>
        </p:spPr>
        <p:txBody>
          <a:bodyPr>
            <a:normAutofit/>
          </a:bodyPr>
          <a:lstStyle/>
          <a:p>
            <a:r>
              <a:rPr lang="en-US" sz="2800" dirty="0" smtClean="0"/>
              <a:t>Loud sound waves carry more energy</a:t>
            </a:r>
          </a:p>
          <a:p>
            <a:r>
              <a:rPr lang="en-US" sz="2800" dirty="0" smtClean="0"/>
              <a:t>The higher the amplitude=more energy=LOUDER sound</a:t>
            </a:r>
          </a:p>
          <a:p>
            <a:r>
              <a:rPr lang="en-US" sz="2800" dirty="0" smtClean="0"/>
              <a:t>Humans can hear between 3,000-4,000hz</a:t>
            </a:r>
          </a:p>
          <a:p>
            <a:r>
              <a:rPr lang="en-US" sz="2800" dirty="0" smtClean="0"/>
              <a:t>Decibels are a measure of sound</a:t>
            </a:r>
          </a:p>
          <a:p>
            <a:r>
              <a:rPr lang="en-US" sz="2800" b="1" u="sng" dirty="0" smtClean="0">
                <a:solidFill>
                  <a:srgbClr val="FF0000"/>
                </a:solidFill>
              </a:rPr>
              <a:t>Loudness-</a:t>
            </a:r>
            <a:r>
              <a:rPr lang="en-US" sz="2800" dirty="0" smtClean="0">
                <a:solidFill>
                  <a:srgbClr val="FF0000"/>
                </a:solidFill>
              </a:rPr>
              <a:t>human perception of how much energy a sound wave carriers</a:t>
            </a:r>
          </a:p>
          <a:p>
            <a:r>
              <a:rPr lang="en-US" sz="2800" dirty="0" smtClean="0"/>
              <a:t>Hearing damage occurs at 85 decibels</a:t>
            </a:r>
          </a:p>
          <a:p>
            <a:pPr marL="0" indent="0">
              <a:buNone/>
            </a:pPr>
            <a:endParaRPr lang="en-US" dirty="0"/>
          </a:p>
        </p:txBody>
      </p:sp>
      <p:pic>
        <p:nvPicPr>
          <p:cNvPr id="4" name="Picture 8" descr="im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465" y="365760"/>
            <a:ext cx="3032079" cy="623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4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&amp; Pitch</a:t>
            </a:r>
            <a:endParaRPr lang="en-US" dirty="0"/>
          </a:p>
        </p:txBody>
      </p:sp>
      <p:sp>
        <p:nvSpPr>
          <p:cNvPr id="3" name="Content Placeholder 2"/>
          <p:cNvSpPr>
            <a:spLocks noGrp="1"/>
          </p:cNvSpPr>
          <p:nvPr>
            <p:ph idx="1"/>
          </p:nvPr>
        </p:nvSpPr>
        <p:spPr>
          <a:xfrm>
            <a:off x="476166" y="1270000"/>
            <a:ext cx="8596668" cy="3880773"/>
          </a:xfrm>
        </p:spPr>
        <p:txBody>
          <a:bodyPr>
            <a:normAutofit/>
          </a:bodyPr>
          <a:lstStyle/>
          <a:p>
            <a:r>
              <a:rPr lang="en-US" sz="2800" b="1" u="sng" dirty="0" smtClean="0">
                <a:solidFill>
                  <a:srgbClr val="FF0000"/>
                </a:solidFill>
              </a:rPr>
              <a:t>Pitch-</a:t>
            </a:r>
            <a:r>
              <a:rPr lang="en-US" sz="2800" dirty="0" smtClean="0">
                <a:solidFill>
                  <a:srgbClr val="FF0000"/>
                </a:solidFill>
              </a:rPr>
              <a:t>the pitch of a sound is how high or low it sounds </a:t>
            </a:r>
          </a:p>
          <a:p>
            <a:r>
              <a:rPr lang="en-US" sz="2800" dirty="0" smtClean="0"/>
              <a:t>Pitch corresponds to frequency of the sound</a:t>
            </a:r>
          </a:p>
          <a:p>
            <a:r>
              <a:rPr lang="en-US" sz="2800" dirty="0" smtClean="0"/>
              <a:t>If a wavelength is shorter=there are more compressions/rarefactions</a:t>
            </a:r>
            <a:endParaRPr lang="en-US" sz="2800" dirty="0"/>
          </a:p>
        </p:txBody>
      </p:sp>
      <p:pic>
        <p:nvPicPr>
          <p:cNvPr id="5" name="Picture 9" descr="im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378" y="3833148"/>
            <a:ext cx="7278624" cy="302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 y="329757"/>
            <a:ext cx="8596668" cy="1320800"/>
          </a:xfrm>
        </p:spPr>
        <p:txBody>
          <a:bodyPr/>
          <a:lstStyle/>
          <a:p>
            <a:r>
              <a:rPr lang="en-US" dirty="0" smtClean="0"/>
              <a:t>Echoes</a:t>
            </a:r>
            <a:endParaRPr lang="en-US" dirty="0"/>
          </a:p>
        </p:txBody>
      </p:sp>
      <p:sp>
        <p:nvSpPr>
          <p:cNvPr id="3" name="Content Placeholder 2"/>
          <p:cNvSpPr>
            <a:spLocks noGrp="1"/>
          </p:cNvSpPr>
          <p:nvPr>
            <p:ph idx="1"/>
          </p:nvPr>
        </p:nvSpPr>
        <p:spPr>
          <a:xfrm>
            <a:off x="316992" y="990157"/>
            <a:ext cx="11389314" cy="3142931"/>
          </a:xfrm>
        </p:spPr>
        <p:txBody>
          <a:bodyPr>
            <a:noAutofit/>
          </a:bodyPr>
          <a:lstStyle/>
          <a:p>
            <a:r>
              <a:rPr lang="en-US" sz="2800" b="1" u="sng" dirty="0" smtClean="0">
                <a:solidFill>
                  <a:srgbClr val="FF0000"/>
                </a:solidFill>
              </a:rPr>
              <a:t>Echo-</a:t>
            </a:r>
            <a:r>
              <a:rPr lang="en-US" sz="2800" dirty="0" smtClean="0">
                <a:solidFill>
                  <a:srgbClr val="FF0000"/>
                </a:solidFill>
              </a:rPr>
              <a:t>reflective sound wave</a:t>
            </a:r>
          </a:p>
          <a:p>
            <a:r>
              <a:rPr lang="en-US" sz="2800" b="1" u="sng" dirty="0" smtClean="0">
                <a:solidFill>
                  <a:srgbClr val="FF0000"/>
                </a:solidFill>
              </a:rPr>
              <a:t>Echolocation-</a:t>
            </a:r>
            <a:r>
              <a:rPr lang="en-US" sz="2800" dirty="0" smtClean="0">
                <a:solidFill>
                  <a:srgbClr val="FF0000"/>
                </a:solidFill>
              </a:rPr>
              <a:t> is a method some animals use to hunt and travel </a:t>
            </a:r>
          </a:p>
          <a:p>
            <a:pPr lvl="1"/>
            <a:r>
              <a:rPr lang="en-US" sz="2800" dirty="0" smtClean="0">
                <a:solidFill>
                  <a:srgbClr val="FF0000"/>
                </a:solidFill>
              </a:rPr>
              <a:t>Ex: bats, dolphins</a:t>
            </a:r>
          </a:p>
          <a:p>
            <a:r>
              <a:rPr lang="en-US" sz="2800" dirty="0" smtClean="0"/>
              <a:t>The amount it takes an echo to come back to you depends on how far away the reflective surface is</a:t>
            </a:r>
          </a:p>
          <a:p>
            <a:r>
              <a:rPr lang="en-US" sz="2800" dirty="0" smtClean="0"/>
              <a:t>Can be used to detect submarines, fish, and other objects</a:t>
            </a:r>
            <a:endParaRPr lang="en-US" sz="2800" dirty="0"/>
          </a:p>
        </p:txBody>
      </p:sp>
      <p:pic>
        <p:nvPicPr>
          <p:cNvPr id="4" name="Picture 12" descr="im23&amp;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349" y="4133088"/>
            <a:ext cx="4800600" cy="257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4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Doppler Effect</a:t>
            </a:r>
            <a:endParaRPr lang="en-US" dirty="0"/>
          </a:p>
        </p:txBody>
      </p:sp>
      <p:sp>
        <p:nvSpPr>
          <p:cNvPr id="3" name="Content Placeholder 2"/>
          <p:cNvSpPr>
            <a:spLocks noGrp="1"/>
          </p:cNvSpPr>
          <p:nvPr>
            <p:ph idx="1"/>
          </p:nvPr>
        </p:nvSpPr>
        <p:spPr>
          <a:xfrm>
            <a:off x="838200" y="1270001"/>
            <a:ext cx="10515600" cy="3505200"/>
          </a:xfrm>
        </p:spPr>
        <p:txBody>
          <a:bodyPr/>
          <a:lstStyle/>
          <a:p>
            <a:r>
              <a:rPr lang="en-US" sz="2800" b="1" u="sng" dirty="0" smtClean="0">
                <a:solidFill>
                  <a:srgbClr val="FF0000"/>
                </a:solidFill>
              </a:rPr>
              <a:t>Doppler Effect- </a:t>
            </a:r>
            <a:r>
              <a:rPr lang="en-US" sz="2800" dirty="0" smtClean="0">
                <a:solidFill>
                  <a:srgbClr val="FF0000"/>
                </a:solidFill>
              </a:rPr>
              <a:t>change in frequency that occurs when a source of sound is moving to a listener</a:t>
            </a:r>
          </a:p>
          <a:p>
            <a:r>
              <a:rPr lang="en-US" sz="2800" dirty="0" smtClean="0"/>
              <a:t>Occurs whether or not the listener is listening</a:t>
            </a:r>
          </a:p>
          <a:p>
            <a:r>
              <a:rPr lang="en-US" sz="2800" dirty="0" smtClean="0"/>
              <a:t>Amount of diffraction depends on wavelength of sound waves compared to the size of an obstacle/opening</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655" y="3534120"/>
            <a:ext cx="2174443" cy="17088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0" y="4233340"/>
            <a:ext cx="749300" cy="1124644"/>
          </a:xfrm>
          <a:prstGeom prst="rect">
            <a:avLst/>
          </a:prstGeom>
        </p:spPr>
      </p:pic>
      <p:cxnSp>
        <p:nvCxnSpPr>
          <p:cNvPr id="7" name="Straight Arrow Connector 6"/>
          <p:cNvCxnSpPr/>
          <p:nvPr/>
        </p:nvCxnSpPr>
        <p:spPr>
          <a:xfrm flipV="1">
            <a:off x="3676649" y="4604443"/>
            <a:ext cx="1511300" cy="12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6483350" y="4617143"/>
            <a:ext cx="1511300" cy="12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82600" y="5473006"/>
            <a:ext cx="11709400" cy="1384995"/>
          </a:xfrm>
          <a:prstGeom prst="rect">
            <a:avLst/>
          </a:prstGeom>
          <a:noFill/>
        </p:spPr>
        <p:txBody>
          <a:bodyPr wrap="square" rtlCol="0">
            <a:spAutoFit/>
          </a:bodyPr>
          <a:lstStyle/>
          <a:p>
            <a:r>
              <a:rPr lang="en-US" sz="2800" dirty="0" smtClean="0"/>
              <a:t>The noise gets louder as it gets closer to the man. It is the loudest when it passes the man. As it moves away from the man the noise gets softer. 		</a:t>
            </a:r>
            <a:endParaRPr lang="en-US" sz="2800" dirty="0"/>
          </a:p>
        </p:txBody>
      </p:sp>
    </p:spTree>
    <p:extLst>
      <p:ext uri="{BB962C8B-B14F-4D97-AF65-F5344CB8AC3E}">
        <p14:creationId xmlns:p14="http://schemas.microsoft.com/office/powerpoint/2010/main" val="163766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46" y="225552"/>
            <a:ext cx="8596668" cy="1320800"/>
          </a:xfrm>
        </p:spPr>
        <p:txBody>
          <a:bodyPr/>
          <a:lstStyle/>
          <a:p>
            <a:r>
              <a:rPr lang="en-US" dirty="0" smtClean="0"/>
              <a:t>Diffractions of Sound Waves</a:t>
            </a:r>
            <a:endParaRPr lang="en-US" dirty="0"/>
          </a:p>
        </p:txBody>
      </p:sp>
      <p:sp>
        <p:nvSpPr>
          <p:cNvPr id="3" name="Content Placeholder 2"/>
          <p:cNvSpPr>
            <a:spLocks noGrp="1"/>
          </p:cNvSpPr>
          <p:nvPr>
            <p:ph idx="1"/>
          </p:nvPr>
        </p:nvSpPr>
        <p:spPr>
          <a:xfrm>
            <a:off x="404346" y="585216"/>
            <a:ext cx="4571322" cy="6108192"/>
          </a:xfrm>
        </p:spPr>
        <p:txBody>
          <a:bodyPr>
            <a:normAutofit fontScale="70000" lnSpcReduction="20000"/>
          </a:bodyPr>
          <a:lstStyle/>
          <a:p>
            <a:endParaRPr lang="en-US" sz="3600" dirty="0" smtClean="0"/>
          </a:p>
          <a:p>
            <a:r>
              <a:rPr lang="en-US" sz="4000" b="1" u="sng" dirty="0" smtClean="0">
                <a:solidFill>
                  <a:srgbClr val="FF0000"/>
                </a:solidFill>
              </a:rPr>
              <a:t>Diffraction- </a:t>
            </a:r>
            <a:r>
              <a:rPr lang="en-US" sz="4000" dirty="0" smtClean="0">
                <a:solidFill>
                  <a:srgbClr val="FF0000"/>
                </a:solidFill>
              </a:rPr>
              <a:t>happens when a wave bends around an obstacle</a:t>
            </a:r>
          </a:p>
          <a:p>
            <a:r>
              <a:rPr lang="en-US" sz="4000" dirty="0" smtClean="0"/>
              <a:t>Allows us to hear someone around a corner</a:t>
            </a:r>
          </a:p>
          <a:p>
            <a:r>
              <a:rPr lang="en-US" sz="4000" dirty="0" smtClean="0"/>
              <a:t>Amount of diffraction depends on the wavelength of the sound wave</a:t>
            </a:r>
          </a:p>
          <a:p>
            <a:r>
              <a:rPr lang="en-US" sz="4000" dirty="0" smtClean="0"/>
              <a:t>Occurs when a wave spreads out after passing through an opening</a:t>
            </a:r>
          </a:p>
          <a:p>
            <a:r>
              <a:rPr lang="en-US" sz="4000" dirty="0" smtClean="0"/>
              <a:t>Picture on page 44</a:t>
            </a:r>
          </a:p>
          <a:p>
            <a:endParaRPr lang="en-US" dirty="0"/>
          </a:p>
        </p:txBody>
      </p:sp>
      <p:pic>
        <p:nvPicPr>
          <p:cNvPr id="4" name="Picture 9" descr="im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680" y="371983"/>
            <a:ext cx="36893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478834" y="585216"/>
            <a:ext cx="41148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sz="3200">
                <a:solidFill>
                  <a:schemeClr val="tx1"/>
                </a:solidFill>
                <a:latin typeface="Times New Roman" panose="02020603050405020304" pitchFamily="18" charset="0"/>
              </a:defRPr>
            </a:lvl1pPr>
            <a:lvl2pPr marL="800100" indent="-342900">
              <a:tabLst>
                <a:tab pos="228600" algn="l"/>
                <a:tab pos="1943100" algn="l"/>
              </a:tabLst>
              <a:defRPr sz="3200">
                <a:solidFill>
                  <a:schemeClr val="tx1"/>
                </a:solidFill>
                <a:latin typeface="Times New Roman" panose="02020603050405020304" pitchFamily="18" charset="0"/>
              </a:defRPr>
            </a:lvl2pPr>
            <a:lvl3pPr marL="1257300" indent="-342900">
              <a:tabLst>
                <a:tab pos="228600" algn="l"/>
                <a:tab pos="1943100" algn="l"/>
              </a:tabLst>
              <a:defRPr sz="3200">
                <a:solidFill>
                  <a:schemeClr val="tx1"/>
                </a:solidFill>
                <a:latin typeface="Times New Roman" panose="02020603050405020304" pitchFamily="18" charset="0"/>
              </a:defRPr>
            </a:lvl3pPr>
            <a:lvl4pPr marL="1714500" indent="-342900">
              <a:tabLst>
                <a:tab pos="228600" algn="l"/>
                <a:tab pos="1943100" algn="l"/>
              </a:tabLst>
              <a:defRPr sz="3200">
                <a:solidFill>
                  <a:schemeClr val="tx1"/>
                </a:solidFill>
                <a:latin typeface="Times New Roman" panose="02020603050405020304" pitchFamily="18" charset="0"/>
              </a:defRPr>
            </a:lvl4pPr>
            <a:lvl5pPr marL="2171700" indent="-342900">
              <a:tabLst>
                <a:tab pos="228600" algn="l"/>
                <a:tab pos="1943100" algn="l"/>
              </a:tabLst>
              <a:defRPr sz="3200">
                <a:solidFill>
                  <a:schemeClr val="tx1"/>
                </a:solidFill>
                <a:latin typeface="Times New Roman" panose="02020603050405020304" pitchFamily="18" charset="0"/>
              </a:defRPr>
            </a:lvl5pPr>
            <a:lvl6pPr marL="26289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6pPr>
            <a:lvl7pPr marL="30861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7pPr>
            <a:lvl8pPr marL="35433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8pPr>
            <a:lvl9pPr marL="40005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9pPr>
          </a:lstStyle>
          <a:p>
            <a:pPr marL="0" indent="0" eaLnBrk="1" hangingPunct="1">
              <a:lnSpc>
                <a:spcPct val="90000"/>
              </a:lnSpc>
              <a:spcBef>
                <a:spcPct val="20000"/>
              </a:spcBef>
              <a:spcAft>
                <a:spcPct val="20000"/>
              </a:spcAft>
              <a:buClr>
                <a:schemeClr val="tx1"/>
              </a:buClr>
            </a:pPr>
            <a:r>
              <a:rPr lang="en-US" dirty="0"/>
              <a:t>If the wavelength is much smaller than the obstacle, almost no diffraction occurs.</a:t>
            </a:r>
          </a:p>
        </p:txBody>
      </p:sp>
      <p:pic>
        <p:nvPicPr>
          <p:cNvPr id="6" name="Picture 9" descr="im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137" y="2119630"/>
            <a:ext cx="3733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4984514" y="2100481"/>
            <a:ext cx="411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sz="3200">
                <a:solidFill>
                  <a:schemeClr val="tx1"/>
                </a:solidFill>
                <a:latin typeface="Times New Roman" panose="02020603050405020304" pitchFamily="18" charset="0"/>
              </a:defRPr>
            </a:lvl1pPr>
            <a:lvl2pPr marL="800100" indent="-342900">
              <a:tabLst>
                <a:tab pos="228600" algn="l"/>
                <a:tab pos="1943100" algn="l"/>
              </a:tabLst>
              <a:defRPr sz="3200">
                <a:solidFill>
                  <a:schemeClr val="tx1"/>
                </a:solidFill>
                <a:latin typeface="Times New Roman" panose="02020603050405020304" pitchFamily="18" charset="0"/>
              </a:defRPr>
            </a:lvl2pPr>
            <a:lvl3pPr marL="1257300" indent="-342900">
              <a:tabLst>
                <a:tab pos="228600" algn="l"/>
                <a:tab pos="1943100" algn="l"/>
              </a:tabLst>
              <a:defRPr sz="3200">
                <a:solidFill>
                  <a:schemeClr val="tx1"/>
                </a:solidFill>
                <a:latin typeface="Times New Roman" panose="02020603050405020304" pitchFamily="18" charset="0"/>
              </a:defRPr>
            </a:lvl3pPr>
            <a:lvl4pPr marL="1714500" indent="-342900">
              <a:tabLst>
                <a:tab pos="228600" algn="l"/>
                <a:tab pos="1943100" algn="l"/>
              </a:tabLst>
              <a:defRPr sz="3200">
                <a:solidFill>
                  <a:schemeClr val="tx1"/>
                </a:solidFill>
                <a:latin typeface="Times New Roman" panose="02020603050405020304" pitchFamily="18" charset="0"/>
              </a:defRPr>
            </a:lvl4pPr>
            <a:lvl5pPr marL="2171700" indent="-342900">
              <a:tabLst>
                <a:tab pos="228600" algn="l"/>
                <a:tab pos="1943100" algn="l"/>
              </a:tabLst>
              <a:defRPr sz="3200">
                <a:solidFill>
                  <a:schemeClr val="tx1"/>
                </a:solidFill>
                <a:latin typeface="Times New Roman" panose="02020603050405020304" pitchFamily="18" charset="0"/>
              </a:defRPr>
            </a:lvl5pPr>
            <a:lvl6pPr marL="26289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6pPr>
            <a:lvl7pPr marL="30861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7pPr>
            <a:lvl8pPr marL="35433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8pPr>
            <a:lvl9pPr marL="4000500" indent="-342900" eaLnBrk="0" fontAlgn="base" hangingPunct="0">
              <a:spcBef>
                <a:spcPct val="0"/>
              </a:spcBef>
              <a:spcAft>
                <a:spcPct val="0"/>
              </a:spcAft>
              <a:tabLst>
                <a:tab pos="228600" algn="l"/>
                <a:tab pos="1943100" algn="l"/>
              </a:tabLst>
              <a:defRPr sz="3200">
                <a:solidFill>
                  <a:schemeClr val="tx1"/>
                </a:solidFill>
                <a:latin typeface="Times New Roman" panose="02020603050405020304" pitchFamily="18" charset="0"/>
              </a:defRPr>
            </a:lvl9pPr>
          </a:lstStyle>
          <a:p>
            <a:pPr marL="0" indent="0" eaLnBrk="1" hangingPunct="1">
              <a:lnSpc>
                <a:spcPct val="90000"/>
              </a:lnSpc>
              <a:spcBef>
                <a:spcPct val="20000"/>
              </a:spcBef>
              <a:spcAft>
                <a:spcPct val="20000"/>
              </a:spcAft>
              <a:buClr>
                <a:schemeClr val="tx1"/>
              </a:buClr>
            </a:pPr>
            <a:r>
              <a:rPr lang="en-US" dirty="0"/>
              <a:t>As the wavelength becomes closer to the size of the obstacle, the amount of diffraction increases.</a:t>
            </a:r>
          </a:p>
        </p:txBody>
      </p:sp>
    </p:spTree>
    <p:extLst>
      <p:ext uri="{BB962C8B-B14F-4D97-AF65-F5344CB8AC3E}">
        <p14:creationId xmlns:p14="http://schemas.microsoft.com/office/powerpoint/2010/main" val="41778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ou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831</TotalTime>
  <Words>474</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Trebuchet MS</vt:lpstr>
      <vt:lpstr>Wingdings 3</vt:lpstr>
      <vt:lpstr>Facet</vt:lpstr>
      <vt:lpstr>Lesson 1a: What is Sound?</vt:lpstr>
      <vt:lpstr>Science Starter</vt:lpstr>
      <vt:lpstr>Sound &amp; Vibration</vt:lpstr>
      <vt:lpstr>Speed of Sound</vt:lpstr>
      <vt:lpstr>Amplitude &amp; Loudness</vt:lpstr>
      <vt:lpstr>Frequency &amp; Pitch</vt:lpstr>
      <vt:lpstr>Echoes</vt:lpstr>
      <vt:lpstr>Doppler Effect</vt:lpstr>
      <vt:lpstr>Diffractions of Sound Waves</vt:lpstr>
      <vt:lpstr>Using Sound Waves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1a: What is Sound?</dc:title>
  <dc:creator>Lindsey Calvi</dc:creator>
  <cp:lastModifiedBy>Lindsey Calvi</cp:lastModifiedBy>
  <cp:revision>12</cp:revision>
  <dcterms:created xsi:type="dcterms:W3CDTF">2014-02-27T14:46:52Z</dcterms:created>
  <dcterms:modified xsi:type="dcterms:W3CDTF">2014-09-18T19:22:23Z</dcterms:modified>
</cp:coreProperties>
</file>