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handoutMasterIdLst>
    <p:handoutMasterId r:id="rId24"/>
  </p:handoutMasterIdLst>
  <p:sldIdLst>
    <p:sldId id="257" r:id="rId2"/>
    <p:sldId id="279" r:id="rId3"/>
    <p:sldId id="27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80" r:id="rId12"/>
    <p:sldId id="282" r:id="rId13"/>
    <p:sldId id="283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</p:sldIdLst>
  <p:sldSz cx="12192000" cy="6858000"/>
  <p:notesSz cx="7053263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F0D0F-47C9-4DCA-9733-9B4631045245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8" y="8842375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2F752-3D87-4F91-A3D5-E416D2909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3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9/16/2014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666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9/16/2014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05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9/16/2014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491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9/16/2014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1843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9/16/2014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068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9/16/2014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27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9/16/2014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907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9/16/2014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982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9/16/2014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058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9/16/2014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849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9/16/2014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037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9/16/2014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205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9/16/2014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942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9/16/2014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254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9/16/2014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612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9/16/2014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17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9/16/2014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985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9/16/2014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02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em4kids.com/files/matter_intro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05" y="-112216"/>
            <a:ext cx="9551145" cy="2677648"/>
          </a:xfrm>
        </p:spPr>
        <p:txBody>
          <a:bodyPr/>
          <a:lstStyle/>
          <a:p>
            <a:r>
              <a:rPr lang="en-US" dirty="0" smtClean="0"/>
              <a:t>Wave Properties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053" y="1349375"/>
            <a:ext cx="2882900" cy="1746250"/>
          </a:xfrm>
        </p:spPr>
        <p:txBody>
          <a:bodyPr/>
          <a:lstStyle/>
          <a:p>
            <a:r>
              <a:rPr lang="en-US" dirty="0" smtClean="0"/>
              <a:t>Lesson 2-Waves</a:t>
            </a:r>
            <a:endParaRPr lang="en-US" dirty="0"/>
          </a:p>
        </p:txBody>
      </p:sp>
      <p:sp>
        <p:nvSpPr>
          <p:cNvPr id="4" name="7-Point Star 3"/>
          <p:cNvSpPr/>
          <p:nvPr/>
        </p:nvSpPr>
        <p:spPr>
          <a:xfrm>
            <a:off x="6197600" y="1917700"/>
            <a:ext cx="5880100" cy="4826000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Describe </a:t>
            </a:r>
            <a:r>
              <a:rPr lang="en-US" sz="2800" dirty="0">
                <a:solidFill>
                  <a:schemeClr val="tx1"/>
                </a:solidFill>
              </a:rPr>
              <a:t>the relationship between the frequency and </a:t>
            </a:r>
            <a:r>
              <a:rPr lang="en-US" sz="2800" dirty="0" smtClean="0">
                <a:solidFill>
                  <a:schemeClr val="tx1"/>
                </a:solidFill>
              </a:rPr>
              <a:t>wavelength.</a:t>
            </a:r>
          </a:p>
        </p:txBody>
      </p:sp>
    </p:spTree>
    <p:extLst>
      <p:ext uri="{BB962C8B-B14F-4D97-AF65-F5344CB8AC3E}">
        <p14:creationId xmlns:p14="http://schemas.microsoft.com/office/powerpoint/2010/main" val="305684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358900" y="685800"/>
            <a:ext cx="5138008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600" b="1" u="sng" dirty="0">
                <a:latin typeface="Rockwell Extra Bold" panose="02060903040505020403" pitchFamily="18" charset="0"/>
              </a:rPr>
              <a:t>Wave Speed</a:t>
            </a:r>
          </a:p>
        </p:txBody>
      </p:sp>
      <p:sp>
        <p:nvSpPr>
          <p:cNvPr id="146435" name="Text Box 3"/>
          <p:cNvSpPr txBox="1">
            <a:spLocks noChangeArrowheads="1"/>
          </p:cNvSpPr>
          <p:nvPr/>
        </p:nvSpPr>
        <p:spPr bwMode="auto">
          <a:xfrm>
            <a:off x="482601" y="1450336"/>
            <a:ext cx="5913822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</a:pPr>
            <a:r>
              <a:rPr lang="en-US" dirty="0"/>
              <a:t>When mechanical waves, such as sound, and electromagnetic waves, such as light, travel in different materials, they change speed.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3401" y="3769772"/>
            <a:ext cx="3110151" cy="679994"/>
          </a:xfrm>
        </p:spPr>
        <p:txBody>
          <a:bodyPr/>
          <a:lstStyle/>
          <a:p>
            <a:r>
              <a:rPr lang="en-US" u="sng" dirty="0" smtClean="0">
                <a:solidFill>
                  <a:srgbClr val="00B050"/>
                </a:solidFill>
              </a:rPr>
              <a:t>Mechanical waves</a:t>
            </a:r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7145722" y="3745420"/>
            <a:ext cx="4881804" cy="679994"/>
          </a:xfrm>
        </p:spPr>
        <p:txBody>
          <a:bodyPr/>
          <a:lstStyle/>
          <a:p>
            <a:r>
              <a:rPr lang="en-US" u="sng" dirty="0" smtClean="0">
                <a:solidFill>
                  <a:srgbClr val="00B050"/>
                </a:solidFill>
              </a:rPr>
              <a:t>Electromagnetic waves </a:t>
            </a:r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457648" y="4455580"/>
            <a:ext cx="3545904" cy="1819139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Tend to travel faster in solids and slower in gases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7204844" y="4449766"/>
            <a:ext cx="5105401" cy="2434752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Tend to travel faster in gases and slower in solids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936273">
            <a:off x="7397750" y="1918492"/>
            <a:ext cx="48323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sz="2400" dirty="0"/>
              <a:t>Light travels through air at about 300 million m/s.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sz="2400" dirty="0"/>
              <a:t>Sound travels through air at about 340 m/s.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6991350" y="590506"/>
            <a:ext cx="20440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F.Y.I!</a:t>
            </a:r>
            <a:endParaRPr lang="en-US" sz="5400" b="1" u="sng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884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942" y="2057542"/>
            <a:ext cx="4533757" cy="332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7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05" y="-112216"/>
            <a:ext cx="9551145" cy="2677648"/>
          </a:xfrm>
        </p:spPr>
        <p:txBody>
          <a:bodyPr/>
          <a:lstStyle/>
          <a:p>
            <a:r>
              <a:rPr lang="en-US" dirty="0" smtClean="0"/>
              <a:t>Wave </a:t>
            </a:r>
            <a:r>
              <a:rPr lang="en-US" dirty="0" smtClean="0"/>
              <a:t>Behaviors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053" y="1349375"/>
            <a:ext cx="2882900" cy="1746250"/>
          </a:xfrm>
        </p:spPr>
        <p:txBody>
          <a:bodyPr/>
          <a:lstStyle/>
          <a:p>
            <a:r>
              <a:rPr lang="en-US" dirty="0" smtClean="0"/>
              <a:t>Lesson 2-Waves</a:t>
            </a:r>
            <a:endParaRPr lang="en-US" dirty="0"/>
          </a:p>
        </p:txBody>
      </p:sp>
      <p:sp>
        <p:nvSpPr>
          <p:cNvPr id="4" name="7-Point Star 3"/>
          <p:cNvSpPr/>
          <p:nvPr/>
        </p:nvSpPr>
        <p:spPr>
          <a:xfrm>
            <a:off x="6197600" y="1917700"/>
            <a:ext cx="5880100" cy="4826000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Explain 3 behaviors of waves.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-reflection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-refraction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-diffraction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44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Starter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1. Describe the relationship between frequency and wavelength.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79496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3"/>
          <p:cNvSpPr txBox="1">
            <a:spLocks noChangeArrowheads="1"/>
          </p:cNvSpPr>
          <p:nvPr/>
        </p:nvSpPr>
        <p:spPr bwMode="auto">
          <a:xfrm>
            <a:off x="3092450" y="685800"/>
            <a:ext cx="3051156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600" b="1" u="sng" dirty="0">
                <a:latin typeface="Rockwell Extra Bold" panose="02060903040505020403" pitchFamily="18" charset="0"/>
              </a:rPr>
              <a:t>Reflection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0" y="1273934"/>
            <a:ext cx="7368153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b="1" u="sng" dirty="0">
                <a:solidFill>
                  <a:srgbClr val="00B050"/>
                </a:solidFill>
              </a:rPr>
              <a:t>Reflection</a:t>
            </a:r>
            <a:r>
              <a:rPr lang="en-US" b="1" dirty="0">
                <a:solidFill>
                  <a:srgbClr val="00B050"/>
                </a:solidFill>
              </a:rPr>
              <a:t> occurs when a wave strikes an object or surface and bounces off. 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393700" y="2444325"/>
            <a:ext cx="800100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dirty="0"/>
              <a:t>Sound reflects from all surfaces. </a:t>
            </a:r>
          </a:p>
        </p:txBody>
      </p:sp>
      <p:sp>
        <p:nvSpPr>
          <p:cNvPr id="70675" name="Text Box 19"/>
          <p:cNvSpPr txBox="1">
            <a:spLocks noChangeArrowheads="1"/>
          </p:cNvSpPr>
          <p:nvPr/>
        </p:nvSpPr>
        <p:spPr bwMode="auto">
          <a:xfrm>
            <a:off x="355600" y="3452303"/>
            <a:ext cx="8077200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dirty="0"/>
              <a:t>Your echo bounces off the walls, floor, ceiling, furniture, and people. </a:t>
            </a:r>
          </a:p>
        </p:txBody>
      </p:sp>
      <p:pic>
        <p:nvPicPr>
          <p:cNvPr id="70676" name="Picture 20" descr="MiddleSchoolAudio">
            <a:hlinkClick r:id="" action="ppaction://noaction">
              <a:snd r:embed="rId2" name="PS64009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400" y="2227678"/>
            <a:ext cx="39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53" y="251892"/>
            <a:ext cx="4823847" cy="5630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543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7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autoUpdateAnimBg="0"/>
      <p:bldP spid="70663" grpId="0" autoUpdateAnimBg="0"/>
      <p:bldP spid="7067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3346107" y="1182929"/>
            <a:ext cx="34708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4000" b="1" u="sng" dirty="0">
                <a:latin typeface="Rockwell Extra Bold" panose="02060903040505020403" pitchFamily="18" charset="0"/>
              </a:rPr>
              <a:t>Refraction</a:t>
            </a:r>
          </a:p>
        </p:txBody>
      </p:sp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1195661" y="1978462"/>
            <a:ext cx="8001000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b="1" dirty="0">
                <a:solidFill>
                  <a:srgbClr val="00B050"/>
                </a:solidFill>
              </a:rPr>
              <a:t>The bending of a wave as it moves from one medium into another is called </a:t>
            </a:r>
            <a:r>
              <a:rPr lang="en-US" b="1" u="sng" dirty="0">
                <a:solidFill>
                  <a:srgbClr val="00B050"/>
                </a:solidFill>
              </a:rPr>
              <a:t>refraction</a:t>
            </a:r>
            <a:r>
              <a:rPr lang="en-US" b="1" dirty="0">
                <a:solidFill>
                  <a:srgbClr val="00B050"/>
                </a:solidFill>
              </a:rPr>
              <a:t>. </a:t>
            </a:r>
          </a:p>
        </p:txBody>
      </p:sp>
      <p:pic>
        <p:nvPicPr>
          <p:cNvPr id="149511" name="Picture 7" descr="MiddleSchoolAudio">
            <a:hlinkClick r:id="" action="ppaction://noaction">
              <a:snd r:embed="rId2" name="PS64010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261" y="3007162"/>
            <a:ext cx="39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550" y="1473419"/>
            <a:ext cx="2635250" cy="528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7981223" y="827088"/>
            <a:ext cx="27573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n/>
                <a:solidFill>
                  <a:srgbClr val="FF0000"/>
                </a:solidFill>
                <a:latin typeface="Arial Black" panose="020B0A04020102020204" pitchFamily="34" charset="0"/>
              </a:rPr>
              <a:t>Draw this!</a:t>
            </a:r>
          </a:p>
        </p:txBody>
      </p:sp>
      <p:sp>
        <p:nvSpPr>
          <p:cNvPr id="9" name="Bent Arrow 8"/>
          <p:cNvSpPr/>
          <p:nvPr/>
        </p:nvSpPr>
        <p:spPr>
          <a:xfrm rot="5400000">
            <a:off x="8744923" y="933453"/>
            <a:ext cx="1142507" cy="2287792"/>
          </a:xfrm>
          <a:prstGeom prst="bentArrow">
            <a:avLst>
              <a:gd name="adj1" fmla="val 20589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50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4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852265" y="893995"/>
            <a:ext cx="7642670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600" b="1" u="sng" dirty="0">
                <a:latin typeface="Rockwell Extra Bold" panose="02060903040505020403" pitchFamily="18" charset="0"/>
              </a:rPr>
              <a:t>Refraction and Wave Speed</a:t>
            </a:r>
          </a:p>
        </p:txBody>
      </p:sp>
      <p:sp>
        <p:nvSpPr>
          <p:cNvPr id="150531" name="Text Box 3"/>
          <p:cNvSpPr txBox="1">
            <a:spLocks noChangeArrowheads="1"/>
          </p:cNvSpPr>
          <p:nvPr/>
        </p:nvSpPr>
        <p:spPr bwMode="auto">
          <a:xfrm>
            <a:off x="1778000" y="1569136"/>
            <a:ext cx="7772400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Happens when </a:t>
            </a:r>
            <a:r>
              <a:rPr lang="en-US" dirty="0">
                <a:solidFill>
                  <a:srgbClr val="00B050"/>
                </a:solidFill>
              </a:rPr>
              <a:t>the speed of a wave changes as it passes from one substance to another. </a:t>
            </a:r>
          </a:p>
        </p:txBody>
      </p:sp>
      <p:sp>
        <p:nvSpPr>
          <p:cNvPr id="150535" name="Text Box 7"/>
          <p:cNvSpPr txBox="1">
            <a:spLocks noChangeArrowheads="1"/>
          </p:cNvSpPr>
          <p:nvPr/>
        </p:nvSpPr>
        <p:spPr bwMode="auto">
          <a:xfrm>
            <a:off x="2057400" y="2632075"/>
            <a:ext cx="5029200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dirty="0">
                <a:solidFill>
                  <a:srgbClr val="00B050"/>
                </a:solidFill>
              </a:rPr>
              <a:t>A line that is perpendicular to the water’s surface is called the </a:t>
            </a:r>
            <a:r>
              <a:rPr lang="en-US" b="1" dirty="0">
                <a:solidFill>
                  <a:srgbClr val="00B050"/>
                </a:solidFill>
              </a:rPr>
              <a:t>normal</a:t>
            </a:r>
            <a:r>
              <a:rPr lang="en-US" dirty="0">
                <a:solidFill>
                  <a:srgbClr val="00B050"/>
                </a:solidFill>
              </a:rPr>
              <a:t>. </a:t>
            </a:r>
          </a:p>
        </p:txBody>
      </p:sp>
      <p:sp>
        <p:nvSpPr>
          <p:cNvPr id="150536" name="Text Box 8"/>
          <p:cNvSpPr txBox="1">
            <a:spLocks noChangeArrowheads="1"/>
          </p:cNvSpPr>
          <p:nvPr/>
        </p:nvSpPr>
        <p:spPr bwMode="auto">
          <a:xfrm>
            <a:off x="2057400" y="4038600"/>
            <a:ext cx="5029200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dirty="0">
                <a:solidFill>
                  <a:srgbClr val="00B050"/>
                </a:solidFill>
              </a:rPr>
              <a:t>When a light ray passes from air into water, it slows down and bends toward the normal. </a:t>
            </a:r>
          </a:p>
        </p:txBody>
      </p:sp>
      <p:pic>
        <p:nvPicPr>
          <p:cNvPr id="150538" name="Picture 10" descr="im39 refraction p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1" y="2632075"/>
            <a:ext cx="30575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Bent Arrow 8"/>
          <p:cNvSpPr/>
          <p:nvPr/>
        </p:nvSpPr>
        <p:spPr>
          <a:xfrm rot="10800000">
            <a:off x="10004673" y="2910107"/>
            <a:ext cx="1142507" cy="2287792"/>
          </a:xfrm>
          <a:prstGeom prst="bentArrow">
            <a:avLst>
              <a:gd name="adj1" fmla="val 20589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 rot="1597732">
            <a:off x="9374925" y="2152795"/>
            <a:ext cx="27573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n/>
                <a:solidFill>
                  <a:srgbClr val="FF0000"/>
                </a:solidFill>
                <a:latin typeface="Arial Black" panose="020B0A04020102020204" pitchFamily="34" charset="0"/>
              </a:rPr>
              <a:t>Draw this!</a:t>
            </a:r>
          </a:p>
        </p:txBody>
      </p:sp>
    </p:spTree>
    <p:extLst>
      <p:ext uri="{BB962C8B-B14F-4D97-AF65-F5344CB8AC3E}">
        <p14:creationId xmlns:p14="http://schemas.microsoft.com/office/powerpoint/2010/main" val="406987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5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5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/>
      <p:bldP spid="150535" grpId="0"/>
      <p:bldP spid="1505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908050" y="698500"/>
            <a:ext cx="7642670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600" b="1" u="sng" dirty="0">
                <a:latin typeface="Rockwell Extra Bold" panose="02060903040505020403" pitchFamily="18" charset="0"/>
              </a:rPr>
              <a:t>Refraction and Wave Speed</a:t>
            </a:r>
          </a:p>
        </p:txBody>
      </p:sp>
      <p:sp>
        <p:nvSpPr>
          <p:cNvPr id="151555" name="Text Box 3"/>
          <p:cNvSpPr txBox="1">
            <a:spLocks noChangeArrowheads="1"/>
          </p:cNvSpPr>
          <p:nvPr/>
        </p:nvSpPr>
        <p:spPr bwMode="auto">
          <a:xfrm>
            <a:off x="2057400" y="1450975"/>
            <a:ext cx="3962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/>
              <a:t>When the ray passes from water into air, it speeds up and bends away from the normal. </a:t>
            </a:r>
          </a:p>
        </p:txBody>
      </p:sp>
      <p:pic>
        <p:nvPicPr>
          <p:cNvPr id="151561" name="Picture 9" descr="im40 refraction pt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09700"/>
            <a:ext cx="38354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1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5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184150" y="762000"/>
            <a:ext cx="10869514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600" b="1" u="sng" dirty="0" smtClean="0">
                <a:latin typeface="Rockwell Extra Bold" panose="02060903040505020403" pitchFamily="18" charset="0"/>
              </a:rPr>
              <a:t>Example of Refraction </a:t>
            </a:r>
            <a:r>
              <a:rPr lang="en-US" sz="3600" b="1" u="sng" dirty="0">
                <a:latin typeface="Rockwell Extra Bold" panose="02060903040505020403" pitchFamily="18" charset="0"/>
              </a:rPr>
              <a:t>and Wave Speed</a:t>
            </a:r>
          </a:p>
        </p:txBody>
      </p:sp>
      <p:pic>
        <p:nvPicPr>
          <p:cNvPr id="152583" name="Picture 7" descr="im41 goldfish bow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1"/>
            <a:ext cx="45720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1460500" y="1450976"/>
            <a:ext cx="3340100" cy="363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dirty="0">
                <a:solidFill>
                  <a:srgbClr val="00B050"/>
                </a:solidFill>
              </a:rPr>
              <a:t>Refraction makes the fish appear to be closer to the surface and farther away from you than in really is. </a:t>
            </a:r>
          </a:p>
        </p:txBody>
      </p:sp>
    </p:spTree>
    <p:extLst>
      <p:ext uri="{BB962C8B-B14F-4D97-AF65-F5344CB8AC3E}">
        <p14:creationId xmlns:p14="http://schemas.microsoft.com/office/powerpoint/2010/main" val="319690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5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3092450" y="685800"/>
            <a:ext cx="6234399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600" b="1" u="sng" dirty="0">
                <a:latin typeface="Rockwell Extra Bold" panose="02060903040505020403" pitchFamily="18" charset="0"/>
              </a:rPr>
              <a:t>Color from Refraction</a:t>
            </a:r>
          </a:p>
        </p:txBody>
      </p:sp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2057400" y="1393825"/>
            <a:ext cx="7924800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dirty="0"/>
              <a:t>When sunlight passes through a prism, refraction occurs </a:t>
            </a:r>
            <a:r>
              <a:rPr lang="en-US" b="1" u="sng" dirty="0"/>
              <a:t>twice</a:t>
            </a:r>
            <a:r>
              <a:rPr lang="en-US" dirty="0"/>
              <a:t>: once when sunlight enters the prism, and again when it leaves the prism and returns to the air. </a:t>
            </a:r>
          </a:p>
        </p:txBody>
      </p:sp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4267200" y="3320105"/>
            <a:ext cx="7924800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dirty="0"/>
              <a:t>Violet light has the shortest wavelength and is bent the most. </a:t>
            </a:r>
          </a:p>
        </p:txBody>
      </p:sp>
      <p:sp>
        <p:nvSpPr>
          <p:cNvPr id="153607" name="Text Box 7"/>
          <p:cNvSpPr txBox="1">
            <a:spLocks noChangeArrowheads="1"/>
          </p:cNvSpPr>
          <p:nvPr/>
        </p:nvSpPr>
        <p:spPr bwMode="auto">
          <a:xfrm>
            <a:off x="4572000" y="4461348"/>
            <a:ext cx="7924800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dirty="0"/>
              <a:t>Red light has the longest wavelength and is bent the least.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1594">
            <a:off x="418072" y="3355342"/>
            <a:ext cx="4014902" cy="318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Bent Arrow 5"/>
          <p:cNvSpPr/>
          <p:nvPr/>
        </p:nvSpPr>
        <p:spPr>
          <a:xfrm rot="13215923" flipH="1">
            <a:off x="1503933" y="2714150"/>
            <a:ext cx="491154" cy="1943366"/>
          </a:xfrm>
          <a:prstGeom prst="bentArrow">
            <a:avLst>
              <a:gd name="adj1" fmla="val 49293"/>
              <a:gd name="adj2" fmla="val 25000"/>
              <a:gd name="adj3" fmla="val 25000"/>
              <a:gd name="adj4" fmla="val 63371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Bent Arrow 12"/>
          <p:cNvSpPr/>
          <p:nvPr/>
        </p:nvSpPr>
        <p:spPr>
          <a:xfrm rot="13215923">
            <a:off x="2651213" y="4854084"/>
            <a:ext cx="2014785" cy="809124"/>
          </a:xfrm>
          <a:prstGeom prst="bentArrow">
            <a:avLst>
              <a:gd name="adj1" fmla="val 49293"/>
              <a:gd name="adj2" fmla="val 25000"/>
              <a:gd name="adj3" fmla="val 25000"/>
              <a:gd name="adj4" fmla="val 63371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50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5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autoUpdateAnimBg="0"/>
      <p:bldP spid="153606" grpId="0" autoUpdateAnimBg="0"/>
      <p:bldP spid="15360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starter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Compare and contrast a transverse wave and a compressional wave.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How </a:t>
            </a:r>
            <a:r>
              <a:rPr lang="en-US" sz="3200" dirty="0"/>
              <a:t>are they similar and how are they different?</a:t>
            </a:r>
          </a:p>
        </p:txBody>
      </p:sp>
    </p:spTree>
    <p:extLst>
      <p:ext uri="{BB962C8B-B14F-4D97-AF65-F5344CB8AC3E}">
        <p14:creationId xmlns:p14="http://schemas.microsoft.com/office/powerpoint/2010/main" val="98110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1175400" y="501204"/>
            <a:ext cx="6234399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600" b="1" u="sng" dirty="0">
                <a:latin typeface="Rockwell Extra Bold" panose="02060903040505020403" pitchFamily="18" charset="0"/>
              </a:rPr>
              <a:t>Color from Refraction</a:t>
            </a:r>
          </a:p>
        </p:txBody>
      </p:sp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539750" y="1343119"/>
            <a:ext cx="3708400" cy="319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dirty="0">
                <a:solidFill>
                  <a:srgbClr val="00B050"/>
                </a:solidFill>
              </a:rPr>
              <a:t>Refraction produces a rainbow when light waves from the Sun pass into and out of water droplets. </a:t>
            </a:r>
          </a:p>
        </p:txBody>
      </p:sp>
      <p:sp>
        <p:nvSpPr>
          <p:cNvPr id="154630" name="Text Box 6"/>
          <p:cNvSpPr txBox="1">
            <a:spLocks noChangeArrowheads="1"/>
          </p:cNvSpPr>
          <p:nvPr/>
        </p:nvSpPr>
        <p:spPr bwMode="auto">
          <a:xfrm>
            <a:off x="4583114" y="1092135"/>
            <a:ext cx="4513262" cy="556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dirty="0" smtClean="0">
                <a:solidFill>
                  <a:srgbClr val="00B050"/>
                </a:solidFill>
              </a:rPr>
              <a:t>Colors in </a:t>
            </a:r>
            <a:r>
              <a:rPr lang="en-US" sz="2800" dirty="0">
                <a:solidFill>
                  <a:srgbClr val="00B050"/>
                </a:solidFill>
              </a:rPr>
              <a:t>a rainbow are in order of decreasing </a:t>
            </a:r>
            <a:r>
              <a:rPr lang="en-US" sz="2800" dirty="0" smtClean="0">
                <a:solidFill>
                  <a:srgbClr val="00B050"/>
                </a:solidFill>
              </a:rPr>
              <a:t>wavelength: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dirty="0">
                <a:solidFill>
                  <a:srgbClr val="00B050"/>
                </a:solidFill>
              </a:rPr>
              <a:t>R</a:t>
            </a:r>
            <a:r>
              <a:rPr lang="en-US" sz="2800" dirty="0" smtClean="0">
                <a:solidFill>
                  <a:srgbClr val="00B050"/>
                </a:solidFill>
              </a:rPr>
              <a:t>ed(largest wavelength)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dirty="0" smtClean="0">
                <a:solidFill>
                  <a:srgbClr val="00B050"/>
                </a:solidFill>
              </a:rPr>
              <a:t>Orange</a:t>
            </a:r>
            <a:endParaRPr lang="en-US" sz="2800" dirty="0">
              <a:solidFill>
                <a:srgbClr val="00B050"/>
              </a:solidFill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dirty="0" smtClean="0">
                <a:solidFill>
                  <a:srgbClr val="00B050"/>
                </a:solidFill>
              </a:rPr>
              <a:t>Yellow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dirty="0" smtClean="0">
                <a:solidFill>
                  <a:srgbClr val="00B050"/>
                </a:solidFill>
              </a:rPr>
              <a:t>Green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dirty="0" smtClean="0">
                <a:solidFill>
                  <a:srgbClr val="00B050"/>
                </a:solidFill>
              </a:rPr>
              <a:t>Blue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dirty="0" smtClean="0">
                <a:solidFill>
                  <a:srgbClr val="00B050"/>
                </a:solidFill>
              </a:rPr>
              <a:t>Indigo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dirty="0">
                <a:solidFill>
                  <a:srgbClr val="00B050"/>
                </a:solidFill>
              </a:rPr>
              <a:t>V</a:t>
            </a:r>
            <a:r>
              <a:rPr lang="en-US" sz="2800" dirty="0" smtClean="0">
                <a:solidFill>
                  <a:srgbClr val="00B050"/>
                </a:solidFill>
              </a:rPr>
              <a:t>iolet (smallest wavelength)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154633" name="Picture 9" descr="im43 rainb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6" y="501204"/>
            <a:ext cx="286861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/>
          <p:cNvSpPr/>
          <p:nvPr/>
        </p:nvSpPr>
        <p:spPr>
          <a:xfrm>
            <a:off x="4381500" y="2614584"/>
            <a:ext cx="355600" cy="3617912"/>
          </a:xfrm>
          <a:prstGeom prst="downArrow">
            <a:avLst/>
          </a:prstGeom>
          <a:gradFill>
            <a:gsLst>
              <a:gs pos="0">
                <a:schemeClr val="accent3">
                  <a:tint val="94000"/>
                  <a:satMod val="100000"/>
                  <a:lumMod val="108000"/>
                </a:schemeClr>
              </a:gs>
              <a:gs pos="50000">
                <a:schemeClr val="accent3">
                  <a:tint val="98000"/>
                  <a:shade val="100000"/>
                  <a:satMod val="100000"/>
                  <a:lumMod val="100000"/>
                </a:schemeClr>
              </a:gs>
              <a:gs pos="100000">
                <a:schemeClr val="accent3">
                  <a:shade val="72000"/>
                  <a:satMod val="120000"/>
                  <a:lumMod val="100000"/>
                </a:schemeClr>
              </a:gs>
            </a:gsLst>
            <a:lin ang="5400000" scaled="0"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0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5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/>
      <p:bldP spid="1546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5711619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600" b="1" u="sng" dirty="0">
                <a:latin typeface="Rockwell Extra Bold" panose="02060903040505020403" pitchFamily="18" charset="0"/>
              </a:rPr>
              <a:t>Diffraction</a:t>
            </a:r>
          </a:p>
        </p:txBody>
      </p:sp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301625" y="1258060"/>
            <a:ext cx="7924800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dirty="0"/>
              <a:t>Why can you hear music from the band room when you are down the hall? </a:t>
            </a:r>
          </a:p>
        </p:txBody>
      </p:sp>
      <p:sp>
        <p:nvSpPr>
          <p:cNvPr id="155654" name="Text Box 6"/>
          <p:cNvSpPr txBox="1">
            <a:spLocks noChangeArrowheads="1"/>
          </p:cNvSpPr>
          <p:nvPr/>
        </p:nvSpPr>
        <p:spPr bwMode="auto">
          <a:xfrm>
            <a:off x="3309939" y="2226507"/>
            <a:ext cx="7772400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dirty="0"/>
              <a:t>Sound waves bend as they pass through an open doorway.</a:t>
            </a:r>
          </a:p>
        </p:txBody>
      </p:sp>
      <p:sp>
        <p:nvSpPr>
          <p:cNvPr id="155655" name="Text Box 7"/>
          <p:cNvSpPr txBox="1">
            <a:spLocks noChangeArrowheads="1"/>
          </p:cNvSpPr>
          <p:nvPr/>
        </p:nvSpPr>
        <p:spPr bwMode="auto">
          <a:xfrm>
            <a:off x="454025" y="3181961"/>
            <a:ext cx="7772400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b="1" u="sng" dirty="0">
                <a:solidFill>
                  <a:srgbClr val="00B050"/>
                </a:solidFill>
              </a:rPr>
              <a:t>Diffraction</a:t>
            </a:r>
            <a:r>
              <a:rPr lang="en-US" b="1" dirty="0">
                <a:solidFill>
                  <a:srgbClr val="00B050"/>
                </a:solidFill>
              </a:rPr>
              <a:t> is the bending of waves around a barrier. </a:t>
            </a:r>
          </a:p>
        </p:txBody>
      </p:sp>
      <p:pic>
        <p:nvPicPr>
          <p:cNvPr id="155656" name="Picture 8" descr="MiddleSchoolAudio">
            <a:hlinkClick r:id="" action="ppaction://noaction">
              <a:snd r:embed="rId2" name="PS64011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67" y="4316564"/>
            <a:ext cx="39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098471" y="3709231"/>
            <a:ext cx="7924800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dirty="0"/>
              <a:t>Light waves do bend around the edges of an open door. 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630385" y="4702590"/>
            <a:ext cx="8153400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dirty="0"/>
              <a:t>However, for an opening as wide as a door, the amount the light bends is extremely small. </a:t>
            </a:r>
          </a:p>
        </p:txBody>
      </p:sp>
    </p:spTree>
    <p:extLst>
      <p:ext uri="{BB962C8B-B14F-4D97-AF65-F5344CB8AC3E}">
        <p14:creationId xmlns:p14="http://schemas.microsoft.com/office/powerpoint/2010/main" val="98741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/>
      <p:bldP spid="155654" grpId="0"/>
      <p:bldP spid="155655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3092450" y="685800"/>
            <a:ext cx="5208157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600" b="1" u="sng" dirty="0">
                <a:latin typeface="Rockwell Extra Bold" panose="02060903040505020403" pitchFamily="18" charset="0"/>
              </a:rPr>
              <a:t>Wave Interference</a:t>
            </a:r>
          </a:p>
        </p:txBody>
      </p:sp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2057400" y="1676401"/>
            <a:ext cx="8077200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/>
              <a:t>While two waves overlap a new wave is formed by adding the two waves together. </a:t>
            </a: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2057400" y="3048000"/>
            <a:ext cx="7696200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b="1" u="sng" dirty="0" smtClean="0">
                <a:solidFill>
                  <a:srgbClr val="00B050"/>
                </a:solidFill>
              </a:rPr>
              <a:t>Interference-</a:t>
            </a:r>
            <a:r>
              <a:rPr lang="en-US" b="1" dirty="0" smtClean="0">
                <a:solidFill>
                  <a:srgbClr val="00B050"/>
                </a:solidFill>
              </a:rPr>
              <a:t>two </a:t>
            </a:r>
            <a:r>
              <a:rPr lang="en-US" b="1" dirty="0">
                <a:solidFill>
                  <a:srgbClr val="00B050"/>
                </a:solidFill>
              </a:rPr>
              <a:t>waves </a:t>
            </a:r>
            <a:r>
              <a:rPr lang="en-US" b="1" dirty="0" smtClean="0">
                <a:solidFill>
                  <a:srgbClr val="00B050"/>
                </a:solidFill>
              </a:rPr>
              <a:t>combine to </a:t>
            </a:r>
            <a:r>
              <a:rPr lang="en-US" b="1" dirty="0">
                <a:solidFill>
                  <a:srgbClr val="00B050"/>
                </a:solidFill>
              </a:rPr>
              <a:t>form a new </a:t>
            </a:r>
            <a:r>
              <a:rPr lang="en-US" b="1" dirty="0" smtClean="0">
                <a:solidFill>
                  <a:srgbClr val="00B050"/>
                </a:solidFill>
              </a:rPr>
              <a:t>wave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160776" name="Picture 8" descr="MiddleSchoolAudio">
            <a:hlinkClick r:id="" action="ppaction://noaction">
              <a:snd r:embed="rId2" name="PS64012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4016375"/>
            <a:ext cx="39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95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6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6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/>
      <p:bldP spid="1607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775" y="0"/>
            <a:ext cx="10364451" cy="23289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 from last week…</a:t>
            </a:r>
            <a:br>
              <a:rPr lang="en-US" dirty="0" smtClean="0"/>
            </a:br>
            <a:r>
              <a:rPr lang="en-US" dirty="0" smtClean="0"/>
              <a:t>How are waves, energy and matter related?</a:t>
            </a:r>
            <a:br>
              <a:rPr lang="en-US" dirty="0" smtClean="0"/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Waves, energy and matter are related because all waves carry energy and some transfer energy through matter.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1600" y="2328992"/>
            <a:ext cx="11607800" cy="4338508"/>
          </a:xfrm>
        </p:spPr>
        <p:txBody>
          <a:bodyPr>
            <a:normAutofit fontScale="47500" lnSpcReduction="20000"/>
          </a:bodyPr>
          <a:lstStyle/>
          <a:p>
            <a:r>
              <a:rPr lang="en-US" sz="5100" b="1" u="sng" dirty="0" smtClean="0"/>
              <a:t>What is a wave?</a:t>
            </a:r>
          </a:p>
          <a:p>
            <a:pPr lvl="1"/>
            <a:r>
              <a:rPr lang="en-US" sz="5100" dirty="0"/>
              <a:t>Rhythmic disturbances that carry energy without carrying matter are called </a:t>
            </a:r>
            <a:r>
              <a:rPr lang="en-US" sz="5100" b="1" u="sng" dirty="0"/>
              <a:t>waves</a:t>
            </a:r>
            <a:r>
              <a:rPr lang="en-US" sz="5100" u="sng" dirty="0"/>
              <a:t>. </a:t>
            </a:r>
            <a:endParaRPr lang="en-US" sz="5100" dirty="0" smtClean="0"/>
          </a:p>
          <a:p>
            <a:r>
              <a:rPr lang="en-US" sz="5100" b="1" u="sng" dirty="0" smtClean="0"/>
              <a:t>What is energy? </a:t>
            </a:r>
          </a:p>
          <a:p>
            <a:pPr lvl="1"/>
            <a:r>
              <a:rPr lang="en-US" sz="5100" i="1" dirty="0"/>
              <a:t>"</a:t>
            </a:r>
            <a:r>
              <a:rPr lang="en-US" sz="5100" b="1" i="1" u="sng" dirty="0"/>
              <a:t>Energy</a:t>
            </a:r>
            <a:r>
              <a:rPr lang="en-US" sz="5100" i="1" dirty="0"/>
              <a:t> is defined as the ability to do work.” </a:t>
            </a:r>
            <a:r>
              <a:rPr lang="en-US" sz="1300" i="1" dirty="0"/>
              <a:t>http://www.kids.esdb.bg/example_principles.html</a:t>
            </a:r>
            <a:endParaRPr lang="en-US" sz="1300" dirty="0" smtClean="0"/>
          </a:p>
          <a:p>
            <a:r>
              <a:rPr lang="en-US" sz="5100" b="1" u="sng" dirty="0" smtClean="0"/>
              <a:t>What is matter?</a:t>
            </a:r>
          </a:p>
          <a:p>
            <a:pPr lvl="1"/>
            <a:r>
              <a:rPr lang="en-US" sz="5100" b="1" dirty="0" smtClean="0"/>
              <a:t>“</a:t>
            </a:r>
            <a:r>
              <a:rPr lang="en-US" sz="5100" b="1" u="sng" dirty="0" smtClean="0"/>
              <a:t>Matter</a:t>
            </a:r>
            <a:r>
              <a:rPr lang="en-US" sz="5100" dirty="0" smtClean="0"/>
              <a:t> </a:t>
            </a:r>
            <a:r>
              <a:rPr lang="en-US" sz="5100" dirty="0"/>
              <a:t>is everything around you. Matter is anything made </a:t>
            </a:r>
            <a:r>
              <a:rPr lang="en-US" sz="5100" dirty="0" smtClean="0"/>
              <a:t>of Atoms and </a:t>
            </a:r>
            <a:r>
              <a:rPr lang="en-US" sz="5100" dirty="0"/>
              <a:t>molecules. Matter is anything that has </a:t>
            </a:r>
            <a:r>
              <a:rPr lang="en-US" sz="5100" dirty="0" smtClean="0"/>
              <a:t>mass </a:t>
            </a:r>
            <a:r>
              <a:rPr lang="en-US" sz="5100" dirty="0"/>
              <a:t>and takes up space.” </a:t>
            </a:r>
            <a:r>
              <a:rPr lang="en-US" sz="700" dirty="0">
                <a:hlinkClick r:id="rId2"/>
              </a:rPr>
              <a:t>http://</a:t>
            </a:r>
            <a:r>
              <a:rPr lang="en-US" sz="700" dirty="0" smtClean="0">
                <a:hlinkClick r:id="rId2"/>
              </a:rPr>
              <a:t>www.chem4kids.com/files/matter_intro.html</a:t>
            </a:r>
            <a:endParaRPr lang="en-US" sz="700" dirty="0" smtClean="0"/>
          </a:p>
        </p:txBody>
      </p:sp>
    </p:spTree>
    <p:extLst>
      <p:ext uri="{BB962C8B-B14F-4D97-AF65-F5344CB8AC3E}">
        <p14:creationId xmlns:p14="http://schemas.microsoft.com/office/powerpoint/2010/main" val="230220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234950" y="850189"/>
            <a:ext cx="3103735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600" b="1" u="sng" dirty="0">
                <a:latin typeface="Rockwell Extra Bold" panose="02060903040505020403" pitchFamily="18" charset="0"/>
              </a:rPr>
              <a:t>Amplitude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622300" y="1491877"/>
            <a:ext cx="7543800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b="1" u="sng" dirty="0" smtClean="0">
                <a:solidFill>
                  <a:srgbClr val="00B050"/>
                </a:solidFill>
              </a:rPr>
              <a:t>Amplitude</a:t>
            </a:r>
            <a:r>
              <a:rPr lang="en-US" b="1" dirty="0" smtClean="0">
                <a:solidFill>
                  <a:srgbClr val="00B050"/>
                </a:solidFill>
              </a:rPr>
              <a:t>-how </a:t>
            </a:r>
            <a:r>
              <a:rPr lang="en-US" b="1" dirty="0">
                <a:solidFill>
                  <a:srgbClr val="00B050"/>
                </a:solidFill>
              </a:rPr>
              <a:t>high </a:t>
            </a:r>
            <a:r>
              <a:rPr lang="en-US" b="1" dirty="0" smtClean="0">
                <a:solidFill>
                  <a:srgbClr val="00B050"/>
                </a:solidFill>
              </a:rPr>
              <a:t>a wave </a:t>
            </a:r>
            <a:r>
              <a:rPr lang="en-US" b="1" dirty="0">
                <a:solidFill>
                  <a:srgbClr val="00B050"/>
                </a:solidFill>
              </a:rPr>
              <a:t>rises above, or falls below, the normal </a:t>
            </a:r>
            <a:r>
              <a:rPr lang="en-US" b="1" dirty="0" smtClean="0">
                <a:solidFill>
                  <a:srgbClr val="00B050"/>
                </a:solidFill>
              </a:rPr>
              <a:t>level.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622300" y="2819400"/>
            <a:ext cx="47117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b="1" dirty="0">
                <a:solidFill>
                  <a:srgbClr val="00B050"/>
                </a:solidFill>
              </a:rPr>
              <a:t>A</a:t>
            </a:r>
            <a:r>
              <a:rPr lang="en-US" b="1" dirty="0" smtClean="0">
                <a:solidFill>
                  <a:srgbClr val="00B050"/>
                </a:solidFill>
              </a:rPr>
              <a:t>mplitude </a:t>
            </a:r>
            <a:r>
              <a:rPr lang="en-US" b="1" dirty="0">
                <a:solidFill>
                  <a:srgbClr val="00B050"/>
                </a:solidFill>
              </a:rPr>
              <a:t>of a transverse wave is one-half the distance between a crest and a trough</a:t>
            </a:r>
            <a:r>
              <a:rPr lang="en-US" dirty="0"/>
              <a:t>. </a:t>
            </a:r>
          </a:p>
        </p:txBody>
      </p:sp>
      <p:pic>
        <p:nvPicPr>
          <p:cNvPr id="45066" name="Picture 10" descr="MiddleSchoolAudio">
            <a:hlinkClick r:id="" action="ppaction://noaction">
              <a:snd r:embed="rId2" name="PS64006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5803368"/>
            <a:ext cx="39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5" name="Picture 19" descr="im19 amplitu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759075"/>
            <a:ext cx="46482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 rot="1629144">
            <a:off x="8468823" y="2085886"/>
            <a:ext cx="37544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/>
                <a:solidFill>
                  <a:srgbClr val="FF0000"/>
                </a:solidFill>
                <a:latin typeface="Arial Black" panose="020B0A04020102020204" pitchFamily="34" charset="0"/>
              </a:rPr>
              <a:t>Draw this!</a:t>
            </a:r>
          </a:p>
        </p:txBody>
      </p:sp>
      <p:sp>
        <p:nvSpPr>
          <p:cNvPr id="11" name="Bent Arrow 10"/>
          <p:cNvSpPr/>
          <p:nvPr/>
        </p:nvSpPr>
        <p:spPr>
          <a:xfrm rot="10800000">
            <a:off x="9871149" y="3001758"/>
            <a:ext cx="1142507" cy="2287792"/>
          </a:xfrm>
          <a:prstGeom prst="bentArrow">
            <a:avLst>
              <a:gd name="adj1" fmla="val 20589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42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181100" y="1435100"/>
            <a:ext cx="8353519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600" b="1" u="sng" dirty="0">
                <a:latin typeface="Rockwell Extra Bold" panose="02060903040505020403" pitchFamily="18" charset="0"/>
              </a:rPr>
              <a:t>Amplitude and Energy</a:t>
            </a:r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2171700" y="2104609"/>
            <a:ext cx="7924800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dirty="0"/>
              <a:t>A wave’s amplitude is related to the energy that the wave carries. </a:t>
            </a:r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2057400" y="3089275"/>
            <a:ext cx="8153400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/>
              <a:t>For example, the electromagnetic waves that make up bright light have greater amplitudes than the waves that make up dim light. </a:t>
            </a:r>
          </a:p>
        </p:txBody>
      </p:sp>
    </p:spTree>
    <p:extLst>
      <p:ext uri="{BB962C8B-B14F-4D97-AF65-F5344CB8AC3E}">
        <p14:creationId xmlns:p14="http://schemas.microsoft.com/office/powerpoint/2010/main" val="104265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/>
      <p:bldP spid="1321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514350" y="628269"/>
            <a:ext cx="9491253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600" b="1" u="sng" dirty="0" smtClean="0">
                <a:latin typeface="Rockwell Extra Bold" panose="02060903040505020403" pitchFamily="18" charset="0"/>
              </a:rPr>
              <a:t>Wavelength for a Transverse Wave</a:t>
            </a:r>
            <a:endParaRPr lang="en-US" sz="3600" b="1" u="sng" dirty="0">
              <a:latin typeface="Rockwell Extra Bold" panose="02060903040505020403" pitchFamily="18" charset="0"/>
            </a:endParaRPr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514350" y="1219200"/>
            <a:ext cx="9544050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the </a:t>
            </a:r>
            <a:r>
              <a:rPr lang="en-US" b="1" dirty="0">
                <a:solidFill>
                  <a:srgbClr val="00B050"/>
                </a:solidFill>
              </a:rPr>
              <a:t>distance from the top of one crest to the top of the next crest, or from the bottom of one trough to the bottom of the next trough. </a:t>
            </a:r>
          </a:p>
        </p:txBody>
      </p:sp>
      <p:pic>
        <p:nvPicPr>
          <p:cNvPr id="134152" name="Picture 8" descr="MiddleSchoolAudio">
            <a:hlinkClick r:id="" action="ppaction://noaction">
              <a:snd r:embed="rId2" name="PS64007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100" y="2625725"/>
            <a:ext cx="39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4" name="Picture 10" descr="im22 waveleng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3527524"/>
            <a:ext cx="4495800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 rot="19857917">
            <a:off x="-189422" y="4060924"/>
            <a:ext cx="40883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/>
                <a:solidFill>
                  <a:srgbClr val="FF0000"/>
                </a:solidFill>
                <a:latin typeface="Arial Black" panose="020B0A04020102020204" pitchFamily="34" charset="0"/>
              </a:rPr>
              <a:t>Draw this!</a:t>
            </a:r>
          </a:p>
        </p:txBody>
      </p:sp>
      <p:sp>
        <p:nvSpPr>
          <p:cNvPr id="9" name="Bent Arrow 8"/>
          <p:cNvSpPr/>
          <p:nvPr/>
        </p:nvSpPr>
        <p:spPr>
          <a:xfrm>
            <a:off x="2748647" y="4027382"/>
            <a:ext cx="1063551" cy="2287792"/>
          </a:xfrm>
          <a:prstGeom prst="bentArrow">
            <a:avLst>
              <a:gd name="adj1" fmla="val 20589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30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3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38339" y="982518"/>
            <a:ext cx="10665292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600" b="1" dirty="0" smtClean="0">
                <a:latin typeface="Rockwell Extra Bold" panose="02060903040505020403" pitchFamily="18" charset="0"/>
              </a:rPr>
              <a:t>Wavelength for a Compressional Wave</a:t>
            </a:r>
            <a:endParaRPr lang="en-US" sz="3600" b="1" dirty="0">
              <a:latin typeface="Rockwell Extra Bold" panose="02060903040505020403" pitchFamily="18" charset="0"/>
            </a:endParaRPr>
          </a:p>
        </p:txBody>
      </p:sp>
      <p:pic>
        <p:nvPicPr>
          <p:cNvPr id="135176" name="Picture 8" descr="im23 compressional wavele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35276"/>
            <a:ext cx="42291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 Box 3"/>
          <p:cNvSpPr txBox="1">
            <a:spLocks noChangeArrowheads="1"/>
          </p:cNvSpPr>
          <p:nvPr/>
        </p:nvSpPr>
        <p:spPr bwMode="auto">
          <a:xfrm>
            <a:off x="338339" y="1607139"/>
            <a:ext cx="10024861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the </a:t>
            </a:r>
            <a:r>
              <a:rPr lang="en-US" b="1" dirty="0">
                <a:solidFill>
                  <a:srgbClr val="00B050"/>
                </a:solidFill>
              </a:rPr>
              <a:t>wavelength is the distance between the center of </a:t>
            </a:r>
            <a:r>
              <a:rPr lang="en-US" b="1" dirty="0" smtClean="0">
                <a:solidFill>
                  <a:srgbClr val="00B050"/>
                </a:solidFill>
              </a:rPr>
              <a:t>one compression and the center of the next compression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9" name="Bent Arrow 8"/>
          <p:cNvSpPr/>
          <p:nvPr/>
        </p:nvSpPr>
        <p:spPr>
          <a:xfrm rot="10800000">
            <a:off x="10112449" y="2595358"/>
            <a:ext cx="1142507" cy="2287792"/>
          </a:xfrm>
          <a:prstGeom prst="bentArrow">
            <a:avLst>
              <a:gd name="adj1" fmla="val 20589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80400" y="2065835"/>
            <a:ext cx="3911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/>
                <a:solidFill>
                  <a:srgbClr val="FF0000"/>
                </a:solidFill>
                <a:latin typeface="Arial Black" panose="020B0A04020102020204" pitchFamily="34" charset="0"/>
              </a:rPr>
              <a:t>Draw this!</a:t>
            </a:r>
          </a:p>
        </p:txBody>
      </p:sp>
    </p:spTree>
    <p:extLst>
      <p:ext uri="{BB962C8B-B14F-4D97-AF65-F5344CB8AC3E}">
        <p14:creationId xmlns:p14="http://schemas.microsoft.com/office/powerpoint/2010/main" val="375635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994150" y="1009270"/>
            <a:ext cx="3123356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600" b="1" u="sng" dirty="0">
                <a:latin typeface="Rockwell Extra Bold" panose="02060903040505020403" pitchFamily="18" charset="0"/>
              </a:rPr>
              <a:t>Frequency</a:t>
            </a:r>
          </a:p>
        </p:txBody>
      </p:sp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2057400" y="1600201"/>
            <a:ext cx="7848600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b="1" u="sng" dirty="0" smtClean="0">
                <a:solidFill>
                  <a:srgbClr val="00B050"/>
                </a:solidFill>
              </a:rPr>
              <a:t>Frequency-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the number of wavelengths that pass a given point in 1 s. </a:t>
            </a:r>
          </a:p>
        </p:txBody>
      </p:sp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2057400" y="4213226"/>
            <a:ext cx="7848600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dirty="0">
                <a:solidFill>
                  <a:srgbClr val="00B050"/>
                </a:solidFill>
              </a:rPr>
              <a:t>The faster the vibration is, the higher the frequency is of the wave that is produced. </a:t>
            </a:r>
          </a:p>
        </p:txBody>
      </p:sp>
      <p:pic>
        <p:nvPicPr>
          <p:cNvPr id="137224" name="Picture 8" descr="MiddleSchoolAudio">
            <a:hlinkClick r:id="" action="ppaction://noaction">
              <a:snd r:embed="rId2" name="PS64008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0" y="2133600"/>
            <a:ext cx="39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5" name="Text Box 9"/>
          <p:cNvSpPr txBox="1">
            <a:spLocks noChangeArrowheads="1"/>
          </p:cNvSpPr>
          <p:nvPr/>
        </p:nvSpPr>
        <p:spPr bwMode="auto">
          <a:xfrm>
            <a:off x="2057400" y="2841626"/>
            <a:ext cx="7848600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Unit </a:t>
            </a:r>
            <a:r>
              <a:rPr lang="en-US" b="1" dirty="0">
                <a:solidFill>
                  <a:srgbClr val="00B050"/>
                </a:solidFill>
              </a:rPr>
              <a:t>of frequency is the number of wavelengths per second, or hertz (Hz). </a:t>
            </a:r>
          </a:p>
        </p:txBody>
      </p:sp>
    </p:spTree>
    <p:extLst>
      <p:ext uri="{BB962C8B-B14F-4D97-AF65-F5344CB8AC3E}">
        <p14:creationId xmlns:p14="http://schemas.microsoft.com/office/powerpoint/2010/main" val="111995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3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/>
      <p:bldP spid="137223" grpId="0"/>
      <p:bldP spid="1372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390650" y="1357645"/>
            <a:ext cx="7657481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600" b="1" u="sng" dirty="0">
                <a:latin typeface="Rockwell Extra Bold" panose="02060903040505020403" pitchFamily="18" charset="0"/>
              </a:rPr>
              <a:t>Frequency and Wavelength</a:t>
            </a:r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1986931" y="2367676"/>
            <a:ext cx="876300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dirty="0">
                <a:solidFill>
                  <a:srgbClr val="00B050"/>
                </a:solidFill>
              </a:rPr>
              <a:t>Smaller </a:t>
            </a:r>
            <a:r>
              <a:rPr lang="en-US" dirty="0" smtClean="0">
                <a:solidFill>
                  <a:srgbClr val="00B050"/>
                </a:solidFill>
              </a:rPr>
              <a:t>frequencies=longer </a:t>
            </a:r>
            <a:r>
              <a:rPr lang="en-US" dirty="0">
                <a:solidFill>
                  <a:srgbClr val="00B050"/>
                </a:solidFill>
              </a:rPr>
              <a:t>wavelengths. </a:t>
            </a:r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2057400" y="3135149"/>
            <a:ext cx="800100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dirty="0">
                <a:solidFill>
                  <a:srgbClr val="00B050"/>
                </a:solidFill>
              </a:rPr>
              <a:t>Higher </a:t>
            </a:r>
            <a:r>
              <a:rPr lang="en-US" dirty="0" smtClean="0">
                <a:solidFill>
                  <a:srgbClr val="00B050"/>
                </a:solidFill>
              </a:rPr>
              <a:t>frequencies=shorter </a:t>
            </a:r>
            <a:r>
              <a:rPr lang="en-US" dirty="0">
                <a:solidFill>
                  <a:srgbClr val="00B050"/>
                </a:solidFill>
              </a:rPr>
              <a:t>wavelengths. </a:t>
            </a:r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2057400" y="3892550"/>
            <a:ext cx="8216900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dirty="0"/>
              <a:t>This is true for all waves that travel at the same speed.  </a:t>
            </a:r>
            <a:r>
              <a:rPr lang="en-US" dirty="0">
                <a:solidFill>
                  <a:srgbClr val="00B050"/>
                </a:solidFill>
              </a:rPr>
              <a:t>As the frequency of a wave increases, its wavelength decreases. </a:t>
            </a:r>
          </a:p>
        </p:txBody>
      </p:sp>
    </p:spTree>
    <p:extLst>
      <p:ext uri="{BB962C8B-B14F-4D97-AF65-F5344CB8AC3E}">
        <p14:creationId xmlns:p14="http://schemas.microsoft.com/office/powerpoint/2010/main" val="167940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4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/>
      <p:bldP spid="140294" grpId="0"/>
      <p:bldP spid="140295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TC104033925[[fn=Droplet]]</Template>
  <TotalTime>585</TotalTime>
  <Words>798</Words>
  <Application>Microsoft Office PowerPoint</Application>
  <PresentationFormat>Widescreen</PresentationFormat>
  <Paragraphs>92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Calibri</vt:lpstr>
      <vt:lpstr>Rockwell Extra Bold</vt:lpstr>
      <vt:lpstr>Times New Roman</vt:lpstr>
      <vt:lpstr>Tw Cen MT</vt:lpstr>
      <vt:lpstr>Droplet</vt:lpstr>
      <vt:lpstr>Wave Properties</vt:lpstr>
      <vt:lpstr>Science starter</vt:lpstr>
      <vt:lpstr>Review from last week… How are waves, energy and matter related? Waves, energy and matter are related because all waves carry energy and some transfer energy through matter.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Wave Behaviors</vt:lpstr>
      <vt:lpstr>Science Starter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Wave Properties &amp; Behavior</dc:title>
  <dc:creator>Lindsey Calvi</dc:creator>
  <cp:lastModifiedBy>Lindsey Calvi</cp:lastModifiedBy>
  <cp:revision>18</cp:revision>
  <cp:lastPrinted>2014-02-20T16:32:28Z</cp:lastPrinted>
  <dcterms:created xsi:type="dcterms:W3CDTF">2014-02-17T16:14:34Z</dcterms:created>
  <dcterms:modified xsi:type="dcterms:W3CDTF">2014-09-16T12:26:10Z</dcterms:modified>
</cp:coreProperties>
</file>