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4"/>
  </p:handout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3" r:id="rId9"/>
    <p:sldId id="265" r:id="rId10"/>
    <p:sldId id="266" r:id="rId11"/>
    <p:sldId id="269" r:id="rId12"/>
    <p:sldId id="272" r:id="rId13"/>
  </p:sldIdLst>
  <p:sldSz cx="12192000" cy="6858000"/>
  <p:notesSz cx="7053263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CE59C-EDD7-4206-A077-3A512F32D8D9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8" y="8842375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5EB2A-1D0D-4E22-A3A5-FD35C2922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43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9/8/2014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9/8/2014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9/8/2014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9/8/2014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9/8/2014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9/8/2014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9/8/2014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9/8/2014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9/8/2014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9/8/2014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9/8/2014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9/8/2014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9/8/2014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035302" y="3136900"/>
            <a:ext cx="11010901" cy="1573125"/>
          </a:xfrm>
        </p:spPr>
        <p:txBody>
          <a:bodyPr>
            <a:noAutofit/>
          </a:bodyPr>
          <a:lstStyle/>
          <a:p>
            <a:r>
              <a:rPr lang="en-US" sz="4000" dirty="0" smtClean="0"/>
              <a:t>Chapter 1: Waves</a:t>
            </a:r>
          </a:p>
          <a:p>
            <a:r>
              <a:rPr lang="en-US" sz="4000" dirty="0" smtClean="0"/>
              <a:t>Section 1: What are Waves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95">
            <a:off x="699265" y="457200"/>
            <a:ext cx="2378995" cy="314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7939">
            <a:off x="6968806" y="376747"/>
            <a:ext cx="4542054" cy="3026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7067">
            <a:off x="1000422" y="4624793"/>
            <a:ext cx="1776679" cy="1567282"/>
          </a:xfrm>
          <a:prstGeom prst="rect">
            <a:avLst/>
          </a:prstGeom>
        </p:spPr>
      </p:pic>
      <p:sp>
        <p:nvSpPr>
          <p:cNvPr id="8" name="6-Point Star 7"/>
          <p:cNvSpPr/>
          <p:nvPr/>
        </p:nvSpPr>
        <p:spPr>
          <a:xfrm>
            <a:off x="8174339" y="2918788"/>
            <a:ext cx="3492500" cy="3582474"/>
          </a:xfrm>
          <a:prstGeom prst="star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 smtClean="0">
                <a:solidFill>
                  <a:schemeClr val="bg1"/>
                </a:solidFill>
              </a:rPr>
              <a:t>SWBAT: </a:t>
            </a:r>
            <a:r>
              <a:rPr lang="en-US" sz="2000" b="1" dirty="0" smtClean="0">
                <a:solidFill>
                  <a:schemeClr val="bg1"/>
                </a:solidFill>
              </a:rPr>
              <a:t>Explain </a:t>
            </a:r>
            <a:r>
              <a:rPr lang="en-US" sz="2000" b="1" dirty="0">
                <a:solidFill>
                  <a:schemeClr val="bg1"/>
                </a:solidFill>
              </a:rPr>
              <a:t>the relationship among waves, energy and matter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801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691441" y="196060"/>
            <a:ext cx="5444439" cy="70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4400" b="1" u="sng" dirty="0">
                <a:solidFill>
                  <a:srgbClr val="ECCA22"/>
                </a:solidFill>
                <a:latin typeface="Times New Roman" panose="02020603050405020304" pitchFamily="18" charset="0"/>
              </a:rPr>
              <a:t>Making Sound Waves</a:t>
            </a:r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185890" y="1028361"/>
            <a:ext cx="3581400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 dirty="0">
                <a:latin typeface="Times New Roman" panose="02020603050405020304" pitchFamily="18" charset="0"/>
              </a:rPr>
              <a:t>When you hit the drumhead it starts vibrating up and down. </a:t>
            </a:r>
          </a:p>
        </p:txBody>
      </p:sp>
      <p:pic>
        <p:nvPicPr>
          <p:cNvPr id="124937" name="Picture 9" descr="im13 sound waves pt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41" y="3336725"/>
            <a:ext cx="2570298" cy="320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14 sound waves p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009" y="3352835"/>
            <a:ext cx="2723848" cy="320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666731" y="977780"/>
            <a:ext cx="3581400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 dirty="0">
                <a:latin typeface="Times New Roman" panose="02020603050405020304" pitchFamily="18" charset="0"/>
              </a:rPr>
              <a:t>As the drumhead moves upward, the molecules next to it are pushed closer together. </a:t>
            </a:r>
          </a:p>
        </p:txBody>
      </p:sp>
      <p:pic>
        <p:nvPicPr>
          <p:cNvPr id="11" name="Picture 8" descr="im15 sound waves part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139" y="3446657"/>
            <a:ext cx="2755899" cy="309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7924801" y="77805"/>
            <a:ext cx="3962400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 dirty="0">
                <a:latin typeface="Times New Roman" panose="02020603050405020304" pitchFamily="18" charset="0"/>
              </a:rPr>
              <a:t>When the drumhead moves downward, the molecules near it have more room and can spread farther apart. 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7919546" y="1413730"/>
            <a:ext cx="3746500" cy="208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 dirty="0">
                <a:latin typeface="Times New Roman" panose="02020603050405020304" pitchFamily="18" charset="0"/>
              </a:rPr>
              <a:t>As the drumhead vibrates up and down, it forms a series of compressions and rarefactions that move away and spread out in all directions. 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29779" y="2308748"/>
            <a:ext cx="801831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Series of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compressions and rarefactions is a </a:t>
            </a:r>
            <a:r>
              <a:rPr lang="en-US" sz="2400" b="1" u="sng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sound wave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9680028" y="3709488"/>
            <a:ext cx="238059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Group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of molecules that are farther apart is a </a:t>
            </a:r>
            <a:r>
              <a:rPr lang="en-US" sz="2400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rarefaction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2" name="Bent Arrow 1"/>
          <p:cNvSpPr/>
          <p:nvPr/>
        </p:nvSpPr>
        <p:spPr>
          <a:xfrm rot="10341245">
            <a:off x="8912050" y="4782402"/>
            <a:ext cx="1227979" cy="58589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186" y="2681589"/>
            <a:ext cx="798090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Group of molecules that are closer together is a </a:t>
            </a:r>
            <a:r>
              <a:rPr lang="en-US" sz="2400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compression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02502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4" grpId="0"/>
      <p:bldP spid="12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266071" y="950710"/>
            <a:ext cx="5943601" cy="114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electromagnetic </a:t>
            </a:r>
            <a:r>
              <a:rPr lang="en-US" sz="2400" b="1" u="sng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waves- 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w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aves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that </a:t>
            </a:r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can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travel through space where there is no matter 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are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297620" y="230340"/>
            <a:ext cx="8240204" cy="70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4400" b="1" u="sng" dirty="0">
                <a:solidFill>
                  <a:srgbClr val="ECCA22"/>
                </a:solidFill>
                <a:latin typeface="Times New Roman" panose="02020603050405020304" pitchFamily="18" charset="0"/>
              </a:rPr>
              <a:t>Electromagnetic Waves</a:t>
            </a:r>
          </a:p>
        </p:txBody>
      </p:sp>
      <p:pic>
        <p:nvPicPr>
          <p:cNvPr id="129032" name="Picture 8" descr="MiddleSchoolAudio">
            <a:hlinkClick r:id="" action="ppaction://noaction">
              <a:snd r:embed="rId2" name="PS64005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2197894"/>
            <a:ext cx="3937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36" name="Picture 12" descr="electromagnetic wav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2" y="1219201"/>
            <a:ext cx="4121644" cy="546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81339" y="2773190"/>
            <a:ext cx="4648200" cy="363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Examples of electromagnetic waves are: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radio waves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infrared waves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visible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light 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waves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ultraviolet waves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x rays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gamma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rays. 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60363" y="2003479"/>
            <a:ext cx="464820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Can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travel in matter or in space. </a:t>
            </a:r>
          </a:p>
        </p:txBody>
      </p:sp>
      <p:sp>
        <p:nvSpPr>
          <p:cNvPr id="10" name="Rectangle 9"/>
          <p:cNvSpPr/>
          <p:nvPr/>
        </p:nvSpPr>
        <p:spPr>
          <a:xfrm rot="753363">
            <a:off x="7965469" y="757536"/>
            <a:ext cx="4236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5">
                    <a:lumMod val="60000"/>
                    <a:lumOff val="40000"/>
                  </a:schemeClr>
                </a:solidFill>
              </a:rPr>
              <a:t>Draw</a:t>
            </a:r>
            <a:r>
              <a:rPr lang="en-US" sz="5400" b="1" cap="none" spc="0" dirty="0" smtClean="0">
                <a:ln/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 thi</a:t>
            </a:r>
            <a:r>
              <a:rPr lang="en-US" sz="5400" b="1" dirty="0" smtClean="0">
                <a:ln/>
                <a:solidFill>
                  <a:schemeClr val="accent5">
                    <a:lumMod val="60000"/>
                    <a:lumOff val="40000"/>
                  </a:schemeClr>
                </a:solidFill>
              </a:rPr>
              <a:t>s!</a:t>
            </a:r>
            <a:endParaRPr lang="en-US" sz="5400" b="1" cap="none" spc="0" dirty="0">
              <a:ln/>
              <a:solidFill>
                <a:schemeClr val="accent5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11" name="Bent Arrow 10"/>
          <p:cNvSpPr/>
          <p:nvPr/>
        </p:nvSpPr>
        <p:spPr>
          <a:xfrm rot="10800000">
            <a:off x="10470057" y="1895665"/>
            <a:ext cx="1142507" cy="2287792"/>
          </a:xfrm>
          <a:prstGeom prst="bentArrow">
            <a:avLst>
              <a:gd name="adj1" fmla="val 26449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43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955" y="22049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Exit Slip-</a:t>
            </a:r>
            <a:r>
              <a:rPr lang="en-US" sz="4000" dirty="0"/>
              <a:t> What is the relationship among waves, energy and matter?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78755" y="16964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</a:rPr>
              <a:t>Get started on your homework…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74100" y="2681506"/>
            <a:ext cx="6096000" cy="37240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/>
              <a:t>Make vocabulary cards for new vocab </a:t>
            </a:r>
            <a:r>
              <a:rPr lang="en-US" sz="2800" dirty="0" smtClean="0"/>
              <a:t>words…</a:t>
            </a:r>
            <a:endParaRPr lang="en-US" sz="3600" dirty="0"/>
          </a:p>
          <a:p>
            <a:r>
              <a:rPr lang="en-US" sz="3600" dirty="0"/>
              <a:t>- Waves</a:t>
            </a:r>
          </a:p>
          <a:p>
            <a:r>
              <a:rPr lang="en-US" sz="3600" dirty="0"/>
              <a:t>-Mechanical waves</a:t>
            </a:r>
          </a:p>
          <a:p>
            <a:r>
              <a:rPr lang="en-US" sz="3600" dirty="0"/>
              <a:t>-Transverse waves </a:t>
            </a:r>
          </a:p>
          <a:p>
            <a:r>
              <a:rPr lang="en-US" sz="3600" dirty="0"/>
              <a:t>-Crests</a:t>
            </a:r>
          </a:p>
          <a:p>
            <a:r>
              <a:rPr lang="en-US" sz="3600" dirty="0"/>
              <a:t>-Trough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0" y="3543280"/>
            <a:ext cx="48665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-Compressional wave </a:t>
            </a:r>
          </a:p>
          <a:p>
            <a:r>
              <a:rPr lang="en-US" sz="3600" dirty="0" smtClean="0"/>
              <a:t>-Compression</a:t>
            </a:r>
          </a:p>
          <a:p>
            <a:r>
              <a:rPr lang="en-US" sz="3600" dirty="0" smtClean="0"/>
              <a:t>-Rarefaction</a:t>
            </a:r>
          </a:p>
          <a:p>
            <a:r>
              <a:rPr lang="en-US" sz="3600" dirty="0" smtClean="0"/>
              <a:t>-Sound wave</a:t>
            </a:r>
          </a:p>
          <a:p>
            <a:r>
              <a:rPr lang="en-US" sz="3600" dirty="0" smtClean="0"/>
              <a:t>-Electromagnetic </a:t>
            </a:r>
            <a:r>
              <a:rPr lang="en-US" sz="3600" dirty="0"/>
              <a:t>waves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3748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Starter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Name </a:t>
            </a:r>
            <a:r>
              <a:rPr lang="en-US" dirty="0"/>
              <a:t>3-5 types of </a:t>
            </a:r>
            <a:r>
              <a:rPr lang="en-US" dirty="0" smtClean="0"/>
              <a:t>waves.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2. What </a:t>
            </a:r>
            <a:r>
              <a:rPr lang="en-US" dirty="0"/>
              <a:t>do you think creates waves on the ocean?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547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092325" y="1457281"/>
            <a:ext cx="8001000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3200" dirty="0">
                <a:latin typeface="Times New Roman" panose="02020603050405020304" pitchFamily="18" charset="0"/>
              </a:rPr>
              <a:t>When you are relaxing on an air mattress in a pool and someone does a cannonball dive off the diving board, you suddenly find yourself bobbing up and down.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920750" y="406472"/>
            <a:ext cx="9847568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4800" b="1" u="sng" dirty="0">
                <a:solidFill>
                  <a:srgbClr val="ECCA22"/>
                </a:solidFill>
                <a:latin typeface="Times New Roman" panose="02020603050405020304" pitchFamily="18" charset="0"/>
              </a:rPr>
              <a:t>What </a:t>
            </a:r>
            <a:r>
              <a:rPr lang="en-US" sz="4800" b="1" u="sng" dirty="0" smtClean="0">
                <a:solidFill>
                  <a:srgbClr val="ECCA22"/>
                </a:solidFill>
                <a:latin typeface="Times New Roman" panose="02020603050405020304" pitchFamily="18" charset="0"/>
              </a:rPr>
              <a:t>does</a:t>
            </a:r>
            <a:r>
              <a:rPr lang="en-US" sz="4800" b="1" u="sng" dirty="0" smtClean="0">
                <a:solidFill>
                  <a:srgbClr val="ECCA22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u="sng" dirty="0">
                <a:solidFill>
                  <a:srgbClr val="ECCA22"/>
                </a:solidFill>
                <a:latin typeface="Times New Roman" panose="02020603050405020304" pitchFamily="18" charset="0"/>
              </a:rPr>
              <a:t>a </a:t>
            </a:r>
            <a:r>
              <a:rPr lang="en-US" sz="4800" b="1" u="sng" dirty="0" smtClean="0">
                <a:solidFill>
                  <a:srgbClr val="ECCA22"/>
                </a:solidFill>
                <a:latin typeface="Times New Roman" panose="02020603050405020304" pitchFamily="18" charset="0"/>
              </a:rPr>
              <a:t>wave look and feel like?</a:t>
            </a:r>
            <a:endParaRPr lang="en-US" sz="4800" b="1" u="sng" dirty="0">
              <a:solidFill>
                <a:srgbClr val="ECCA2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092325" y="3616086"/>
            <a:ext cx="7620000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3200" dirty="0">
                <a:latin typeface="Times New Roman" panose="02020603050405020304" pitchFamily="18" charset="0"/>
              </a:rPr>
              <a:t>The up-and-down motion was caused by the peaks and valleys of the ripple that moved from where the splash occurred. 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48778" y="5331693"/>
            <a:ext cx="6858000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3200" dirty="0">
                <a:latin typeface="Times New Roman" panose="02020603050405020304" pitchFamily="18" charset="0"/>
              </a:rPr>
              <a:t>These peaks and valleys make up water waves. </a:t>
            </a:r>
          </a:p>
        </p:txBody>
      </p:sp>
    </p:spTree>
    <p:extLst>
      <p:ext uri="{BB962C8B-B14F-4D97-AF65-F5344CB8AC3E}">
        <p14:creationId xmlns:p14="http://schemas.microsoft.com/office/powerpoint/2010/main" val="1857585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2133600" y="1878070"/>
            <a:ext cx="7924800" cy="1588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</a:rPr>
              <a:t>Rhythmic disturbances that carry energy without carrying matter are called </a:t>
            </a:r>
            <a:r>
              <a:rPr lang="en-US" sz="3600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waves</a:t>
            </a:r>
            <a:r>
              <a:rPr lang="en-US" sz="3600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952500" y="633414"/>
            <a:ext cx="7975600" cy="70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4400" b="1" u="sng" dirty="0" smtClean="0">
                <a:solidFill>
                  <a:srgbClr val="ECCA22"/>
                </a:solidFill>
                <a:latin typeface="Times New Roman" panose="02020603050405020304" pitchFamily="18" charset="0"/>
              </a:rPr>
              <a:t>What are waves?</a:t>
            </a:r>
            <a:endParaRPr lang="en-US" sz="4400" b="1" u="sng" dirty="0">
              <a:solidFill>
                <a:srgbClr val="ECCA2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2057400" y="3886201"/>
            <a:ext cx="8001000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3200" dirty="0">
                <a:latin typeface="Times New Roman" panose="02020603050405020304" pitchFamily="18" charset="0"/>
              </a:rPr>
              <a:t>You can </a:t>
            </a:r>
            <a:r>
              <a:rPr lang="en-US" sz="3200" b="1" u="sng" dirty="0">
                <a:latin typeface="Times New Roman" panose="02020603050405020304" pitchFamily="18" charset="0"/>
              </a:rPr>
              <a:t>see</a:t>
            </a:r>
            <a:r>
              <a:rPr lang="en-US" sz="3200" dirty="0">
                <a:latin typeface="Times New Roman" panose="02020603050405020304" pitchFamily="18" charset="0"/>
              </a:rPr>
              <a:t> the energy of the wave from a speedboat traveling outward, but the water only moves up and down. </a:t>
            </a:r>
          </a:p>
        </p:txBody>
      </p:sp>
      <p:pic>
        <p:nvPicPr>
          <p:cNvPr id="114696" name="Picture 8" descr="MiddleSchoolAudio">
            <a:hlinkClick r:id="" action="ppaction://noaction">
              <a:snd r:embed="rId2" name="PS64001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00" y="1914525"/>
            <a:ext cx="3937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573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  <p:bldP spid="1146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2057400" y="1260476"/>
            <a:ext cx="8305800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dirty="0">
                <a:latin typeface="Times New Roman" panose="02020603050405020304" pitchFamily="18" charset="0"/>
              </a:rPr>
              <a:t>Think about the ripples on the surface of a pond.  </a:t>
            </a:r>
            <a:r>
              <a:rPr lang="en-US" sz="2800" dirty="0" smtClean="0">
                <a:latin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</a:rPr>
              <a:t>energy carried by the ripples travels through the water. </a:t>
            </a: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1092200" y="674689"/>
            <a:ext cx="39814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600" b="1" dirty="0">
                <a:solidFill>
                  <a:srgbClr val="ECCA22"/>
                </a:solidFill>
                <a:latin typeface="Times New Roman" panose="02020603050405020304" pitchFamily="18" charset="0"/>
              </a:rPr>
              <a:t>A Model for Waves</a:t>
            </a:r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5867400" y="2667000"/>
            <a:ext cx="5105400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dirty="0">
                <a:latin typeface="Times New Roman" panose="02020603050405020304" pitchFamily="18" charset="0"/>
              </a:rPr>
              <a:t>In a 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</a:rPr>
              <a:t>water wave, water molecules bump each other and pass energy from molecule to molecule. </a:t>
            </a:r>
          </a:p>
        </p:txBody>
      </p:sp>
      <p:pic>
        <p:nvPicPr>
          <p:cNvPr id="116746" name="Picture 10" descr="im05 water molecu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583943"/>
            <a:ext cx="3429000" cy="301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69000" y="4507489"/>
            <a:ext cx="52197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All waves transfer energy.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381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565150" y="1263551"/>
            <a:ext cx="7848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</a:rPr>
              <a:t>Waves, which use matter to transfer energy, are called </a:t>
            </a:r>
            <a:r>
              <a:rPr lang="en-US" sz="2800" b="1" u="sng" dirty="0">
                <a:solidFill>
                  <a:schemeClr val="accent5"/>
                </a:solidFill>
                <a:latin typeface="Times New Roman" panose="02020603050405020304" pitchFamily="18" charset="0"/>
              </a:rPr>
              <a:t>mechanical waves</a:t>
            </a:r>
            <a:r>
              <a:rPr lang="en-US" sz="3200" dirty="0">
                <a:solidFill>
                  <a:schemeClr val="accent5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400050" y="172986"/>
            <a:ext cx="10284610" cy="84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5400" b="1" u="sng" dirty="0" smtClean="0">
                <a:solidFill>
                  <a:srgbClr val="ECCA22"/>
                </a:solidFill>
                <a:latin typeface="Times New Roman" panose="02020603050405020304" pitchFamily="18" charset="0"/>
              </a:rPr>
              <a:t>Type of Wave-  Mechanical </a:t>
            </a:r>
            <a:r>
              <a:rPr lang="en-US" sz="5400" b="1" u="sng" dirty="0">
                <a:solidFill>
                  <a:srgbClr val="ECCA22"/>
                </a:solidFill>
                <a:latin typeface="Times New Roman" panose="02020603050405020304" pitchFamily="18" charset="0"/>
              </a:rPr>
              <a:t>Waves</a:t>
            </a: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565150" y="3612245"/>
            <a:ext cx="5474693" cy="125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dirty="0">
                <a:latin typeface="Times New Roman" panose="02020603050405020304" pitchFamily="18" charset="0"/>
              </a:rPr>
              <a:t>The matter through which a mechanical wave travels is called a medium. </a:t>
            </a:r>
          </a:p>
        </p:txBody>
      </p:sp>
      <p:pic>
        <p:nvPicPr>
          <p:cNvPr id="117768" name="Picture 8" descr="MiddleSchoolAudio">
            <a:hlinkClick r:id="" action="ppaction://noaction">
              <a:snd r:embed="rId2" name="PS64002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100" y="1765300"/>
            <a:ext cx="3937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71" name="Picture 11" descr="im06 pond ripp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0744">
            <a:off x="7764849" y="2336677"/>
            <a:ext cx="3916183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65150" y="2271699"/>
            <a:ext cx="7162800" cy="125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dirty="0">
                <a:latin typeface="Times New Roman" panose="02020603050405020304" pitchFamily="18" charset="0"/>
              </a:rPr>
              <a:t>A mechanical wave travels as 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</a:rPr>
              <a:t>energy is transferred from particle to particle in the medium. 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10331" y="5061983"/>
            <a:ext cx="7696200" cy="125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dirty="0" smtClean="0">
                <a:solidFill>
                  <a:schemeClr val="accent5"/>
                </a:solidFill>
                <a:latin typeface="Times New Roman" panose="02020603050405020304" pitchFamily="18" charset="0"/>
              </a:rPr>
              <a:t>Example: 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</a:rPr>
              <a:t>a sound wave is a mechanical wave </a:t>
            </a:r>
            <a:r>
              <a:rPr lang="en-US" sz="2800" dirty="0" smtClean="0">
                <a:latin typeface="Times New Roman" panose="02020603050405020304" pitchFamily="18" charset="0"/>
              </a:rPr>
              <a:t>it can </a:t>
            </a:r>
            <a:r>
              <a:rPr lang="en-US" sz="2800" dirty="0">
                <a:latin typeface="Times New Roman" panose="02020603050405020304" pitchFamily="18" charset="0"/>
              </a:rPr>
              <a:t>travel through air, </a:t>
            </a:r>
            <a:r>
              <a:rPr lang="en-US" sz="2800" dirty="0" smtClean="0">
                <a:latin typeface="Times New Roman" panose="02020603050405020304" pitchFamily="18" charset="0"/>
              </a:rPr>
              <a:t>solids</a:t>
            </a:r>
            <a:r>
              <a:rPr lang="en-US" sz="2800" dirty="0">
                <a:latin typeface="Times New Roman" panose="02020603050405020304" pitchFamily="18" charset="0"/>
              </a:rPr>
              <a:t>, liquids, and other gases. 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7727950" y="5465985"/>
            <a:ext cx="3505200" cy="125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For ripples on a pond, the medium is the water. </a:t>
            </a:r>
          </a:p>
        </p:txBody>
      </p:sp>
      <p:sp>
        <p:nvSpPr>
          <p:cNvPr id="12" name="Rectangle 11"/>
          <p:cNvSpPr/>
          <p:nvPr/>
        </p:nvSpPr>
        <p:spPr>
          <a:xfrm rot="753363">
            <a:off x="7853971" y="1084983"/>
            <a:ext cx="4236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FFFF00"/>
                </a:solidFill>
              </a:rPr>
              <a:t>Draw</a:t>
            </a:r>
            <a:r>
              <a:rPr lang="en-US" sz="5400" b="1" cap="none" spc="0" dirty="0" smtClean="0">
                <a:ln/>
                <a:solidFill>
                  <a:srgbClr val="FFFF00"/>
                </a:solidFill>
                <a:effectLst/>
              </a:rPr>
              <a:t> thi</a:t>
            </a:r>
            <a:r>
              <a:rPr lang="en-US" sz="5400" b="1" dirty="0" smtClean="0">
                <a:ln/>
                <a:solidFill>
                  <a:srgbClr val="FFFF00"/>
                </a:solidFill>
              </a:rPr>
              <a:t>s!</a:t>
            </a:r>
            <a:endParaRPr lang="en-US" sz="5400" b="1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13" name="Bent Arrow 12"/>
          <p:cNvSpPr/>
          <p:nvPr/>
        </p:nvSpPr>
        <p:spPr>
          <a:xfrm rot="6090157">
            <a:off x="9927181" y="1409291"/>
            <a:ext cx="1142507" cy="228779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691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504253" y="1415909"/>
            <a:ext cx="9461500" cy="125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</a:rPr>
              <a:t>In a mechanical </a:t>
            </a:r>
            <a:r>
              <a:rPr lang="en-US" sz="2800" b="1" u="sng" dirty="0">
                <a:solidFill>
                  <a:schemeClr val="accent5"/>
                </a:solidFill>
                <a:latin typeface="Times New Roman" panose="02020603050405020304" pitchFamily="18" charset="0"/>
              </a:rPr>
              <a:t>transverse wave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</a:rPr>
              <a:t>, the wave energy causes the matter in the medium to move up and down or back and forth at right angles to the direction the wave travels. </a:t>
            </a: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419720" y="376607"/>
            <a:ext cx="11286610" cy="84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5400" b="1" u="sng" dirty="0" smtClean="0">
                <a:solidFill>
                  <a:srgbClr val="ECCA22"/>
                </a:solidFill>
                <a:latin typeface="Times New Roman" panose="02020603050405020304" pitchFamily="18" charset="0"/>
              </a:rPr>
              <a:t>Type of wave- Transverse </a:t>
            </a:r>
            <a:r>
              <a:rPr lang="en-US" sz="5400" b="1" u="sng" dirty="0">
                <a:solidFill>
                  <a:srgbClr val="ECCA22"/>
                </a:solidFill>
                <a:latin typeface="Times New Roman" panose="02020603050405020304" pitchFamily="18" charset="0"/>
              </a:rPr>
              <a:t>Waves</a:t>
            </a:r>
          </a:p>
        </p:txBody>
      </p:sp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200675" y="4788980"/>
            <a:ext cx="611745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dirty="0" smtClean="0">
                <a:latin typeface="Times New Roman" panose="02020603050405020304" pitchFamily="18" charset="0"/>
              </a:rPr>
              <a:t>	Stretch </a:t>
            </a:r>
            <a:r>
              <a:rPr lang="en-US" sz="2800" dirty="0">
                <a:latin typeface="Times New Roman" panose="02020603050405020304" pitchFamily="18" charset="0"/>
              </a:rPr>
              <a:t>a long rope out on the ground.  </a:t>
            </a:r>
            <a:r>
              <a:rPr lang="en-US" sz="2800" dirty="0" smtClean="0">
                <a:latin typeface="Times New Roman" panose="02020603050405020304" pitchFamily="18" charset="0"/>
              </a:rPr>
              <a:t> hold </a:t>
            </a:r>
            <a:r>
              <a:rPr lang="en-US" sz="2800" dirty="0">
                <a:latin typeface="Times New Roman" panose="02020603050405020304" pitchFamily="18" charset="0"/>
              </a:rPr>
              <a:t>one end in your hand. Now shake the end in you hand back and forth. 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sz="2800" dirty="0">
              <a:latin typeface="Times New Roman" panose="02020603050405020304" pitchFamily="18" charset="0"/>
            </a:endParaRPr>
          </a:p>
        </p:txBody>
      </p:sp>
      <p:pic>
        <p:nvPicPr>
          <p:cNvPr id="119816" name="Picture 8" descr="MiddleSchoolAudio">
            <a:hlinkClick r:id="" action="ppaction://noaction">
              <a:snd r:embed="rId2" name="PS64003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971" y="1644685"/>
            <a:ext cx="3937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21302488">
            <a:off x="234698" y="3899266"/>
            <a:ext cx="31429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Try thi</a:t>
            </a:r>
            <a:r>
              <a:rPr lang="en-US" sz="5400" b="1" dirty="0" smtClean="0">
                <a:ln/>
                <a:solidFill>
                  <a:schemeClr val="accent3"/>
                </a:solidFill>
              </a:rPr>
              <a:t>s…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19720" y="2654284"/>
            <a:ext cx="7739117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dirty="0" smtClean="0">
                <a:latin typeface="Times New Roman" panose="02020603050405020304" pitchFamily="18" charset="0"/>
              </a:rPr>
              <a:t>The </a:t>
            </a:r>
            <a:r>
              <a:rPr lang="en-US" sz="2800" dirty="0" smtClean="0">
                <a:solidFill>
                  <a:schemeClr val="accent5"/>
                </a:solidFill>
                <a:latin typeface="Times New Roman" panose="02020603050405020304" pitchFamily="18" charset="0"/>
              </a:rPr>
              <a:t>high points on the waves are called </a:t>
            </a:r>
            <a:r>
              <a:rPr lang="en-US" sz="2800" b="1" u="sng" dirty="0" smtClean="0">
                <a:solidFill>
                  <a:schemeClr val="accent5"/>
                </a:solidFill>
                <a:latin typeface="Times New Roman" panose="02020603050405020304" pitchFamily="18" charset="0"/>
              </a:rPr>
              <a:t>crests</a:t>
            </a:r>
            <a:r>
              <a:rPr lang="en-US" sz="2800" dirty="0" smtClean="0">
                <a:solidFill>
                  <a:schemeClr val="accent5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</a:rPr>
              <a:t>and </a:t>
            </a:r>
            <a:r>
              <a:rPr lang="en-US" sz="2800" dirty="0">
                <a:latin typeface="Times New Roman" panose="02020603050405020304" pitchFamily="18" charset="0"/>
              </a:rPr>
              <a:t>the 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</a:rPr>
              <a:t>low points are called </a:t>
            </a:r>
            <a:r>
              <a:rPr lang="en-US" sz="2800" b="1" u="sng" dirty="0">
                <a:solidFill>
                  <a:schemeClr val="accent5"/>
                </a:solidFill>
                <a:latin typeface="Times New Roman" panose="02020603050405020304" pitchFamily="18" charset="0"/>
              </a:rPr>
              <a:t>troughs</a:t>
            </a:r>
            <a:r>
              <a:rPr lang="en-US" sz="2800" dirty="0">
                <a:latin typeface="Times New Roman" panose="02020603050405020304" pitchFamily="18" charset="0"/>
              </a:rPr>
              <a:t>. </a:t>
            </a:r>
          </a:p>
        </p:txBody>
      </p:sp>
      <p:pic>
        <p:nvPicPr>
          <p:cNvPr id="12" name="Picture 9" descr="im09 transverse wav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3932884"/>
            <a:ext cx="50927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 rot="753363">
            <a:off x="7847423" y="2662601"/>
            <a:ext cx="4236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FFFF00"/>
                </a:solidFill>
              </a:rPr>
              <a:t>Draw</a:t>
            </a:r>
            <a:r>
              <a:rPr lang="en-US" sz="5400" b="1" cap="none" spc="0" dirty="0" smtClean="0">
                <a:ln/>
                <a:solidFill>
                  <a:srgbClr val="FFFF00"/>
                </a:solidFill>
                <a:effectLst/>
              </a:rPr>
              <a:t> thi</a:t>
            </a:r>
            <a:r>
              <a:rPr lang="en-US" sz="5400" b="1" dirty="0" smtClean="0">
                <a:ln/>
                <a:solidFill>
                  <a:srgbClr val="FFFF00"/>
                </a:solidFill>
              </a:rPr>
              <a:t>s!</a:t>
            </a:r>
            <a:endParaRPr lang="en-US" sz="5400" b="1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3" name="Bent Arrow 2"/>
          <p:cNvSpPr/>
          <p:nvPr/>
        </p:nvSpPr>
        <p:spPr>
          <a:xfrm rot="6090157">
            <a:off x="9127915" y="2857196"/>
            <a:ext cx="1142507" cy="228779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258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  <p:bldP spid="119815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507397" y="1019452"/>
            <a:ext cx="8978900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Mechanical waves can be either transverse or compressional. 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469296" y="191912"/>
            <a:ext cx="9217460" cy="70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4400" b="1" u="sng" dirty="0" smtClean="0">
                <a:solidFill>
                  <a:srgbClr val="ECCA22"/>
                </a:solidFill>
                <a:latin typeface="Times New Roman" panose="02020603050405020304" pitchFamily="18" charset="0"/>
              </a:rPr>
              <a:t>Type of Wave-  Compressional Wave</a:t>
            </a:r>
            <a:endParaRPr lang="en-US" sz="4400" b="1" u="sng" dirty="0">
              <a:solidFill>
                <a:srgbClr val="ECCA2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469296" y="1773092"/>
            <a:ext cx="10755751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b="1" u="sng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Compressional (longitudinal) wave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-matter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in the medium moves forward and backward along the same direction that the wave travels. </a:t>
            </a:r>
          </a:p>
        </p:txBody>
      </p:sp>
      <p:pic>
        <p:nvPicPr>
          <p:cNvPr id="121863" name="Picture 7" descr="MiddleSchoolAudio">
            <a:hlinkClick r:id="" action="ppaction://noaction">
              <a:snd r:embed="rId2" name="PS64004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252" y="2546127"/>
            <a:ext cx="3937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632700" y="4232277"/>
            <a:ext cx="3733800" cy="241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dirty="0">
                <a:latin typeface="Times New Roman" panose="02020603050405020304" pitchFamily="18" charset="0"/>
              </a:rPr>
              <a:t>You can make a compressional wave by squeezing together and releasing several coils of a coiled spring toy. </a:t>
            </a:r>
          </a:p>
        </p:txBody>
      </p:sp>
      <p:sp>
        <p:nvSpPr>
          <p:cNvPr id="9" name="Rectangle 8"/>
          <p:cNvSpPr/>
          <p:nvPr/>
        </p:nvSpPr>
        <p:spPr>
          <a:xfrm rot="749003">
            <a:off x="8557980" y="3503879"/>
            <a:ext cx="31429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Try thi</a:t>
            </a:r>
            <a:r>
              <a:rPr lang="en-US" sz="5400" b="1" dirty="0" smtClean="0">
                <a:ln/>
                <a:solidFill>
                  <a:schemeClr val="accent3"/>
                </a:solidFill>
              </a:rPr>
              <a:t>s…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" name="Picture 9" descr="im11 slinky as compressed 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9" y="3530600"/>
            <a:ext cx="3763962" cy="33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 rot="20709000">
            <a:off x="-201726" y="3041089"/>
            <a:ext cx="4236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FFFF00"/>
                </a:solidFill>
              </a:rPr>
              <a:t>Draw</a:t>
            </a:r>
            <a:r>
              <a:rPr lang="en-US" sz="5400" b="1" cap="none" spc="0" dirty="0" smtClean="0">
                <a:ln/>
                <a:solidFill>
                  <a:srgbClr val="FFFF00"/>
                </a:solidFill>
                <a:effectLst/>
              </a:rPr>
              <a:t> thi</a:t>
            </a:r>
            <a:r>
              <a:rPr lang="en-US" sz="5400" b="1" dirty="0" smtClean="0">
                <a:ln/>
                <a:solidFill>
                  <a:srgbClr val="FFFF00"/>
                </a:solidFill>
              </a:rPr>
              <a:t>s!</a:t>
            </a:r>
            <a:endParaRPr lang="en-US" sz="5400" b="1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12" name="Bent Arrow 11"/>
          <p:cNvSpPr/>
          <p:nvPr/>
        </p:nvSpPr>
        <p:spPr>
          <a:xfrm>
            <a:off x="774097" y="3965544"/>
            <a:ext cx="1142507" cy="2287792"/>
          </a:xfrm>
          <a:prstGeom prst="bentArrow">
            <a:avLst>
              <a:gd name="adj1" fmla="val 26449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178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955675" y="1736703"/>
            <a:ext cx="7924800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Sound waves are compressional waves. </a:t>
            </a: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444500" y="417514"/>
            <a:ext cx="114031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4000" b="1" u="sng" dirty="0" smtClean="0">
                <a:solidFill>
                  <a:srgbClr val="ECCA22"/>
                </a:solidFill>
                <a:latin typeface="Times New Roman" panose="02020603050405020304" pitchFamily="18" charset="0"/>
              </a:rPr>
              <a:t>Example of Compressional Wave= </a:t>
            </a:r>
            <a:r>
              <a:rPr lang="en-US" sz="4000" b="1" u="sng" dirty="0" smtClean="0">
                <a:solidFill>
                  <a:srgbClr val="ECCA22"/>
                </a:solidFill>
                <a:latin typeface="Times New Roman" panose="02020603050405020304" pitchFamily="18" charset="0"/>
              </a:rPr>
              <a:t>Sound </a:t>
            </a:r>
            <a:r>
              <a:rPr lang="en-US" sz="4000" b="1" u="sng" dirty="0">
                <a:solidFill>
                  <a:srgbClr val="ECCA22"/>
                </a:solidFill>
                <a:latin typeface="Times New Roman" panose="02020603050405020304" pitchFamily="18" charset="0"/>
              </a:rPr>
              <a:t>Waves</a:t>
            </a: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879475" y="2540000"/>
            <a:ext cx="8077200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dirty="0">
                <a:latin typeface="Times New Roman" panose="02020603050405020304" pitchFamily="18" charset="0"/>
              </a:rPr>
              <a:t>If you touch a stereo speaker while it’s playing, you can feel it vibrating. </a:t>
            </a:r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879475" y="3767030"/>
            <a:ext cx="7315200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All waves are produced by something that is vibrating.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850" y="2908300"/>
            <a:ext cx="286385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16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  <p:bldP spid="123910" grpId="0"/>
      <p:bldP spid="123911" grpId="0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1295</TotalTime>
  <Words>656</Words>
  <Application>Microsoft Office PowerPoint</Application>
  <PresentationFormat>Widescreen</PresentationFormat>
  <Paragraphs>75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Corbel</vt:lpstr>
      <vt:lpstr>Times New Roman</vt:lpstr>
      <vt:lpstr>Depth</vt:lpstr>
      <vt:lpstr>PowerPoint Presentation</vt:lpstr>
      <vt:lpstr>Science Starter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Exit Slip- What is the relationship among waves, energy and matter?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Waves?</dc:title>
  <dc:creator>Lindsey Calvi</dc:creator>
  <cp:lastModifiedBy>Lindsey Calvi</cp:lastModifiedBy>
  <cp:revision>28</cp:revision>
  <cp:lastPrinted>2014-02-17T19:16:52Z</cp:lastPrinted>
  <dcterms:created xsi:type="dcterms:W3CDTF">2014-02-13T15:03:21Z</dcterms:created>
  <dcterms:modified xsi:type="dcterms:W3CDTF">2014-09-08T19:15:00Z</dcterms:modified>
</cp:coreProperties>
</file>